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93455" r:id="rId4"/>
  </p:sldMasterIdLst>
  <p:notesMasterIdLst>
    <p:notesMasterId r:id="rId44"/>
  </p:notesMasterIdLst>
  <p:handoutMasterIdLst>
    <p:handoutMasterId r:id="rId45"/>
  </p:handoutMasterIdLst>
  <p:sldIdLst>
    <p:sldId id="261" r:id="rId5"/>
    <p:sldId id="278" r:id="rId6"/>
    <p:sldId id="293" r:id="rId7"/>
    <p:sldId id="276" r:id="rId8"/>
    <p:sldId id="294" r:id="rId9"/>
    <p:sldId id="277" r:id="rId10"/>
    <p:sldId id="295" r:id="rId11"/>
    <p:sldId id="279" r:id="rId12"/>
    <p:sldId id="323" r:id="rId13"/>
    <p:sldId id="296" r:id="rId14"/>
    <p:sldId id="280" r:id="rId15"/>
    <p:sldId id="324" r:id="rId16"/>
    <p:sldId id="297" r:id="rId17"/>
    <p:sldId id="281" r:id="rId18"/>
    <p:sldId id="298" r:id="rId19"/>
    <p:sldId id="325" r:id="rId20"/>
    <p:sldId id="299" r:id="rId21"/>
    <p:sldId id="300" r:id="rId22"/>
    <p:sldId id="326" r:id="rId23"/>
    <p:sldId id="301" r:id="rId24"/>
    <p:sldId id="302" r:id="rId25"/>
    <p:sldId id="327" r:id="rId26"/>
    <p:sldId id="303" r:id="rId27"/>
    <p:sldId id="304" r:id="rId28"/>
    <p:sldId id="305" r:id="rId29"/>
    <p:sldId id="328" r:id="rId30"/>
    <p:sldId id="306" r:id="rId31"/>
    <p:sldId id="307" r:id="rId32"/>
    <p:sldId id="329" r:id="rId33"/>
    <p:sldId id="308" r:id="rId34"/>
    <p:sldId id="309" r:id="rId35"/>
    <p:sldId id="330" r:id="rId36"/>
    <p:sldId id="310" r:id="rId37"/>
    <p:sldId id="311" r:id="rId38"/>
    <p:sldId id="312" r:id="rId39"/>
    <p:sldId id="331" r:id="rId40"/>
    <p:sldId id="320" r:id="rId41"/>
    <p:sldId id="321" r:id="rId42"/>
    <p:sldId id="322" r:id="rId4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8CCF560-AAE7-4AC6-A1B1-424CC0AB265A}">
          <p14:sldIdLst>
            <p14:sldId id="261"/>
          </p14:sldIdLst>
        </p14:section>
        <p14:section name="Untitled Section" id="{DA410CAD-2DBF-4CF1-9D23-C21B761EC83D}">
          <p14:sldIdLst>
            <p14:sldId id="278"/>
            <p14:sldId id="293"/>
            <p14:sldId id="276"/>
            <p14:sldId id="294"/>
            <p14:sldId id="277"/>
            <p14:sldId id="295"/>
            <p14:sldId id="279"/>
            <p14:sldId id="323"/>
            <p14:sldId id="296"/>
            <p14:sldId id="280"/>
            <p14:sldId id="324"/>
            <p14:sldId id="297"/>
            <p14:sldId id="281"/>
            <p14:sldId id="298"/>
            <p14:sldId id="325"/>
            <p14:sldId id="299"/>
            <p14:sldId id="300"/>
            <p14:sldId id="326"/>
            <p14:sldId id="301"/>
            <p14:sldId id="302"/>
            <p14:sldId id="327"/>
            <p14:sldId id="303"/>
            <p14:sldId id="304"/>
            <p14:sldId id="305"/>
            <p14:sldId id="328"/>
            <p14:sldId id="306"/>
            <p14:sldId id="307"/>
            <p14:sldId id="329"/>
            <p14:sldId id="308"/>
            <p14:sldId id="309"/>
            <p14:sldId id="330"/>
            <p14:sldId id="310"/>
            <p14:sldId id="311"/>
            <p14:sldId id="312"/>
            <p14:sldId id="331"/>
            <p14:sldId id="320"/>
            <p14:sldId id="321"/>
            <p14:sldId id="32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1C24"/>
    <a:srgbClr val="00ADEF"/>
    <a:srgbClr val="16569B"/>
    <a:srgbClr val="203B83"/>
    <a:srgbClr val="1A1718"/>
    <a:srgbClr val="FDB9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31" autoAdjust="0"/>
    <p:restoredTop sz="94660"/>
  </p:normalViewPr>
  <p:slideViewPr>
    <p:cSldViewPr snapToGrid="0" snapToObjects="1">
      <p:cViewPr varScale="1">
        <p:scale>
          <a:sx n="139" d="100"/>
          <a:sy n="139" d="100"/>
        </p:scale>
        <p:origin x="1128" y="12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484BAD-A9D3-1B43-9EFE-257857C18218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FD8640-2DE2-D94C-A37C-CF5ED05B6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8336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EC91D-49CA-104B-8DF2-46BC9E216C00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FFB147-CE36-B049-A268-AF3C4FE4F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2425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ine skaid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tsa_vidinis_virselis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"/>
            <a:ext cx="9144000" cy="51433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12413" y="3216357"/>
            <a:ext cx="5596212" cy="458048"/>
          </a:xfrm>
        </p:spPr>
        <p:txBody>
          <a:bodyPr>
            <a:noAutofit/>
          </a:bodyPr>
          <a:lstStyle>
            <a:lvl1pPr algn="r">
              <a:defRPr sz="3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12413" y="3701465"/>
            <a:ext cx="5596212" cy="706283"/>
          </a:xfrm>
        </p:spPr>
        <p:txBody>
          <a:bodyPr>
            <a:noAutofit/>
          </a:bodyPr>
          <a:lstStyle>
            <a:lvl1pPr marL="0" indent="0" algn="r">
              <a:lnSpc>
                <a:spcPct val="80000"/>
              </a:lnSpc>
              <a:buNone/>
              <a:defRPr sz="20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4"/>
          </p:nvPr>
        </p:nvSpPr>
        <p:spPr>
          <a:xfrm>
            <a:off x="3490867" y="4614771"/>
            <a:ext cx="5317758" cy="304984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/>
              <a:t>Click to edit Master text styles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20" y="332033"/>
            <a:ext cx="2606380" cy="86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o skaid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815" y="205979"/>
            <a:ext cx="8506371" cy="481093"/>
          </a:xfrm>
        </p:spPr>
        <p:txBody>
          <a:bodyPr>
            <a:noAutofit/>
          </a:bodyPr>
          <a:lstStyle>
            <a:lvl1pPr algn="l">
              <a:defRPr sz="1800" b="1" i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815" y="692706"/>
            <a:ext cx="8506371" cy="384079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  <a:latin typeface="Arial"/>
                <a:cs typeface="Arial"/>
              </a:defRPr>
            </a:lvl1pPr>
            <a:lvl2pPr marL="360000" indent="-216000">
              <a:buClr>
                <a:schemeClr val="tx2"/>
              </a:buClr>
              <a:buSzPct val="100000"/>
              <a:buFont typeface="Arial"/>
              <a:buChar char="•"/>
              <a:defRPr sz="1600">
                <a:solidFill>
                  <a:schemeClr val="tx1"/>
                </a:solidFill>
                <a:latin typeface="Arial"/>
                <a:cs typeface="Arial"/>
              </a:defRPr>
            </a:lvl2pPr>
            <a:lvl3pPr marL="576000" indent="-216000">
              <a:buClr>
                <a:schemeClr val="tx2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Arial"/>
                <a:cs typeface="Arial"/>
              </a:defRPr>
            </a:lvl3pPr>
            <a:lvl4pPr marL="828000" indent="-216000">
              <a:buClr>
                <a:schemeClr val="tx2"/>
              </a:buClr>
              <a:buSzPct val="48000"/>
              <a:buFont typeface="Wingdings" charset="2"/>
              <a:buChar char="u"/>
              <a:defRPr sz="1600">
                <a:solidFill>
                  <a:schemeClr val="tx1"/>
                </a:solidFill>
                <a:latin typeface="Arial"/>
                <a:cs typeface="Arial"/>
              </a:defRPr>
            </a:lvl4pPr>
            <a:lvl5pPr marL="1044000" indent="-216000">
              <a:buClr>
                <a:schemeClr val="tx2"/>
              </a:buClr>
              <a:buSzPct val="75000"/>
              <a:buFont typeface="Wingdings" charset="2"/>
              <a:buChar char=""/>
              <a:defRPr sz="16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DF30-2F9F-6E4E-A0B5-A334DA4E1132}" type="datetime1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o skaidre su nuotrau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DF30-2F9F-6E4E-A0B5-A334DA4E1132}" type="datetime1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18815" y="205979"/>
            <a:ext cx="8506371" cy="481093"/>
          </a:xfrm>
        </p:spPr>
        <p:txBody>
          <a:bodyPr>
            <a:noAutofit/>
          </a:bodyPr>
          <a:lstStyle>
            <a:lvl1pPr algn="l">
              <a:defRPr sz="1800" b="1" i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073303" y="1358359"/>
            <a:ext cx="3751883" cy="242435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18816" y="692706"/>
            <a:ext cx="4333410" cy="3840798"/>
          </a:xfrm>
        </p:spPr>
        <p:txBody>
          <a:bodyPr/>
          <a:lstStyle>
            <a:lvl1pPr marL="0" indent="0">
              <a:buNone/>
              <a:defRPr sz="1800">
                <a:latin typeface="Arial"/>
                <a:cs typeface="Arial"/>
              </a:defRPr>
            </a:lvl1pPr>
            <a:lvl2pPr marL="360000" indent="-216000">
              <a:buClr>
                <a:schemeClr val="tx2"/>
              </a:buClr>
              <a:buSzPct val="100000"/>
              <a:buFont typeface="Arial"/>
              <a:buChar char="•"/>
              <a:defRPr sz="1600">
                <a:latin typeface="Arial"/>
                <a:cs typeface="Arial"/>
              </a:defRPr>
            </a:lvl2pPr>
            <a:lvl3pPr marL="576000" indent="-216000">
              <a:buClr>
                <a:schemeClr val="tx2"/>
              </a:buClr>
              <a:buFont typeface="Wingdings" charset="2"/>
              <a:buChar char="§"/>
              <a:defRPr sz="1600">
                <a:latin typeface="Arial"/>
                <a:cs typeface="Arial"/>
              </a:defRPr>
            </a:lvl3pPr>
            <a:lvl4pPr marL="828000" indent="-216000">
              <a:buClr>
                <a:schemeClr val="tx2"/>
              </a:buClr>
              <a:buSzPct val="48000"/>
              <a:buFont typeface="Wingdings" charset="2"/>
              <a:buChar char="u"/>
              <a:defRPr sz="1600">
                <a:latin typeface="Arial"/>
                <a:cs typeface="Arial"/>
              </a:defRPr>
            </a:lvl4pPr>
            <a:lvl5pPr marL="1044000" indent="-216000">
              <a:buClr>
                <a:schemeClr val="tx2"/>
              </a:buClr>
              <a:buSzPct val="75000"/>
              <a:buFont typeface="Wingdings" charset="2"/>
              <a:buChar char=""/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814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rtuk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695" y="-1080517"/>
            <a:ext cx="8425400" cy="6315705"/>
          </a:xfrm>
          <a:prstGeom prst="rect">
            <a:avLst/>
          </a:prstGeom>
        </p:spPr>
      </p:pic>
      <p:pic>
        <p:nvPicPr>
          <p:cNvPr id="3" name="Picture 2" descr="skirtukas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"/>
            <a:ext cx="9144000" cy="514337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DF30-2F9F-6E4E-A0B5-A334DA4E1132}" type="datetime1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18815" y="205979"/>
            <a:ext cx="8506371" cy="481093"/>
          </a:xfrm>
        </p:spPr>
        <p:txBody>
          <a:bodyPr>
            <a:noAutofit/>
          </a:bodyPr>
          <a:lstStyle>
            <a:lvl1pPr algn="l">
              <a:defRPr sz="1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0513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giamoji skaid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igiamoji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37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CD5F-DC05-D942-9309-CCE1E125D6AC}" type="datetime1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773894" y="2354144"/>
            <a:ext cx="5596212" cy="458048"/>
          </a:xfrm>
        </p:spPr>
        <p:txBody>
          <a:bodyPr>
            <a:noAutofit/>
          </a:bodyPr>
          <a:lstStyle>
            <a:lvl1pPr algn="ctr">
              <a:defRPr sz="3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3"/>
          <p:cNvSpPr>
            <a:spLocks noGrp="1"/>
          </p:cNvSpPr>
          <p:nvPr>
            <p:ph type="body" sz="quarter" idx="14"/>
          </p:nvPr>
        </p:nvSpPr>
        <p:spPr>
          <a:xfrm>
            <a:off x="1913121" y="4614771"/>
            <a:ext cx="5317758" cy="304984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tsa_kampas_numeracija-01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37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2CBAD-79D9-0544-B6B8-7EED572BD284}" type="datetime1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46040" y="469092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63" r:id="rId3"/>
    <p:sldLayoutId id="2147493464" r:id="rId4"/>
    <p:sldLayoutId id="2147493458" r:id="rId5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Kit&#371;%20riedmen&#371;%201%20435%20mm.pptx#-1,5,TECHNINIAMS PRI&#381;I&#362;R&#278;TOJAMS TAIKOMI REIKALAVIMAI" TargetMode="External"/><Relationship Id="rId7" Type="http://schemas.openxmlformats.org/officeDocument/2006/relationships/slide" Target="slide3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7.xml"/><Relationship Id="rId5" Type="http://schemas.openxmlformats.org/officeDocument/2006/relationships/slide" Target="slide17.xml"/><Relationship Id="rId4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3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3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4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7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5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8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tar.lt/portal/lt/legalAct/TAR.799CD4140AEB/asr" TargetMode="External"/><Relationship Id="rId2" Type="http://schemas.openxmlformats.org/officeDocument/2006/relationships/hyperlink" Target="https://www.e-tar.lt/portal/lt/legalAct/TAR.C7A984833333/asr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hyperlink" Target="https://eur-lex.europa.eu/legal-content/LT/TXT/?uri=CELEX:32019R0779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4454" y="1827064"/>
            <a:ext cx="6124420" cy="3140735"/>
          </a:xfrm>
        </p:spPr>
        <p:txBody>
          <a:bodyPr/>
          <a:lstStyle/>
          <a:p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GELEŽINKELIŲ RIEDMENŲ (IŠSKYRUS PREKINIŲ VAGONŲ), NAUDOJAMŲ 1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435</a:t>
            </a: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MM PLOČIO VĖŽĖS LIETUVOS RESPUBLIKOS GELEŽINKELIŲ TINKLE, TECHNINIŲ PRIŽIŪRĖTOJŲ SERTIFIKAVIMAS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47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0147B-2C27-4446-95CB-500C4C3B8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 ŠIUOS DOKUMENTUS: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6952B-E3A8-49D9-9160-584E36F8DB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Geležinkelių riedmenų techninės priežiūros sistemos aprašas (toliau – TP sistemos aprašas).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Kiti dokumentai, įrodantys techninės priežiūros sistemos priemonių įgyvendinimą.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D6FC15-CD29-40E4-9F9A-94A754B3C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Graphic 5" descr="List with solid fill">
            <a:extLst>
              <a:ext uri="{FF2B5EF4-FFF2-40B4-BE49-F238E27FC236}">
                <a16:creationId xmlns:a16="http://schemas.microsoft.com/office/drawing/2014/main" id="{23EC5A74-53FF-42CE-B3B2-F266EA49A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02967" y="2052672"/>
            <a:ext cx="1769931" cy="176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247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58C5F-7E6B-478D-BC48-B64A453A5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PRAŠYMO PILDYMO GAIRĖS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9E10E-F7B2-474E-BAEA-FFE70CA048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Pareiškėjas patvirtintoje 1 paraiškos formoje turi užpildyti: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 – 1.3 papunkčius, įrašant įstaigos pagrindinius duomenis, kuriai teikiama paraiška.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  - 2.9 papunkčius, įrašant pareiškėjo pagrindinę informaciją (t. y. juridinio arba fizinio asmens pavadinimą ar vardą ir pavardę, kontaktinius duomenis).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3.1 – 3.5 papunkčius nurodant asmens ryšiams informaciją (nurodomi asmens, kuris komunikuos su Lietuvos transporto saugos administracijos specialistu dėl techninio prižiūrėtojo sertifikato gavimo, duomenys).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4.1 – papunktį įrašant paraiškos numerį, kurį suteikia pareiškėjas.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Pažymint 4.2 papunktį („Išduoti naują sertifikatą).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5.11 – 5.16 papunkčius pažymint įmonės rūšį.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5.2 papunktį pažymint transporto priemonės kategoriją.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5.3 – papunktį pažymint TAIP arba NE.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5.4 – 5.6 papunkčius pažymint atitinkamas funkcijas bei kas jas vykdo.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6.1 - 6.2 papunkčius pažymint ir (ar) įrašykite pridedamų dokumentų pavadinimus.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Nurodant prašymą teikiančio asmens pareigų pavadinimą, vardą, pavarę, pildymo datą. Prašymas turi būti pasirašytas.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t-L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133A4-1B44-42BE-8922-6FA4DD9A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375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AA2AF-7E2B-4D91-8EE2-CAA01AB37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PRAŠYMO PILDYMO GAIRĖS II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BCF94-EA03-49DE-8EA0-8783C216E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Pareiškėjas patvirtintoje 2 paraiškos formoje turi užpildyti: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 – 1.3 papunkčius, įrašant įstaigos pagrindinius duomenis, kuriai teikiama paraiška.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  - 2.9 papunkčius, įrašant pareiškėjo pagrindinę informaciją (t. y. juridinio arba fizinio asmens pavadinimą ar vardą ir pavardę, kontaktinius duomenis).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3.1 – 3.5 papunkčius nurodant asmens ryšiams informaciją (nurodomi asmens, kuris komunikuos su Lietuvos transporto saugos administracijos specialistu dėl techninio prižiūrėtojo sertifikato gavimo, duomenys).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4.1 – papunktį įrašant paraiškos numerį, kurį suteikia pareiškėjas.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Pažymint 4.2 papunktį („Išduoti naują sertifikatą).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5.11 – 5.16 papunkčius pažymint įmonės rūšį.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5.2 papunktį pažymint transporto priemonės kategoriją.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5.3 – papunktį pažymint TAIP arba NE.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5.4 – 5.6 papunkčius pažymint atitinkamas funkcijas bei kas jas vykdo.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6.1 - 6.2 papunkčius pažymint ir (ar) įrašykite pridedamų dokumentų pavadinimus.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Nurodant prašymą teikiančio asmens pareigų pavadinimą, vardą, pavarę, pildymo datą. Prašymas turi būti pasirašytas. 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1BC15B-4673-48FD-A137-AD82CE213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485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895CF-AD51-44F5-96CE-F7F3258D7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DOKUMENTŲ GAIRĖS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3636F-A1CB-456B-8DAD-3E405AEA7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815" y="692706"/>
            <a:ext cx="8506371" cy="4181802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Geležinkelių riedmenų TP sistemos aprašas.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TP sistemos aprašas turi apimti Reglamento II priede nustatytus reikalavimus ir kriterijus. 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Kiti dokumentai, įrodantys TP sistemos priemonių įgyvendinimą.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Galima pridėti dokumentus, kurie įrodo TP sistemos priemonių įgyvendinimą (pvz., geležinkelių riedmenų gamintojo taisykles ir (ar) instrukcijas; darbuotojų, susijusių su TP, pareigines instrukcijas ir t. t.). </a:t>
            </a:r>
          </a:p>
          <a:p>
            <a:r>
              <a:rPr lang="lt-LT" dirty="0"/>
              <a:t>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802B24-75FC-47A5-852E-6E6F21900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149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DFB0B-D38C-435C-8129-D228AB81E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DOKUMENTŲ NAGRINĖJIMO IR SPRENDIMO PRIĖMIMO PROCESAS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18265-C12B-4E59-AC03-EE9992114B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Dokumentai priimami ir nagrinėjami vadovaujantis GTESĮ ir Reglamente nustatytais reikalavimais: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Pirminis vertinimas atliekamas per 5 darbo dienas nuo prašymo ir dokumentų pateikimo dienos.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Nenustačius trūkumų atliekamas išsamus dokumentų vertinimas, kurio metu užpildoma vertinimo pažyma. 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Nenustačius trūkumų rengiamas sprendimas išduoti Techninio prižiūrėtojo sertifikatą bei paruošiamas Techninio prižiūrėtojo sertifikatas.</a:t>
            </a:r>
          </a:p>
          <a:p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Sprendimas priimamas ne vėliau kaip per 4 mėnesius nuo tinkamai įforminto prašymo ir dokumentų gavimo dienos.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Trūkumai, nustatyti pirminio vertinimo ir (ar) išsamaus vertinimo metu, siunčiami pareiškėjui ir nustatomas 20 darbo dienų terminas šiems trūkumams ištaisyti ir juos pateikti Administracijai. </a:t>
            </a:r>
          </a:p>
          <a:p>
            <a:endParaRPr lang="lt-L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7249A2-857B-4D85-86F5-5192F7934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594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ED22F-44E8-488B-B074-BCC74D313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UŽ TECHNINĘ PRIEŽIŪRĄ ATSAKINGO SUBJEKTO ATITIKTIES SERTIFIKATAS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ADE1B8-7677-4A6E-B93D-3D7394376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15</a:t>
            </a:fld>
            <a:endParaRPr lang="en-US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8DFD9999-C013-4B00-8FEB-55074A92D4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3322350"/>
              </p:ext>
            </p:extLst>
          </p:nvPr>
        </p:nvGraphicFramePr>
        <p:xfrm>
          <a:off x="3143302" y="888629"/>
          <a:ext cx="2721651" cy="3600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8" name="Document" r:id="rId3" imgW="7050643" imgH="9325169" progId="Word.Document.12">
                  <p:embed/>
                </p:oleObj>
              </mc:Choice>
              <mc:Fallback>
                <p:oleObj name="Document" r:id="rId3" imgW="7050643" imgH="932516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43302" y="888629"/>
                        <a:ext cx="2721651" cy="3600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23183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8DE78-E49D-4310-90DA-CCCD0B4B8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815" y="178733"/>
            <a:ext cx="8506371" cy="481093"/>
          </a:xfrm>
        </p:spPr>
        <p:txBody>
          <a:bodyPr/>
          <a:lstStyle/>
          <a:p>
            <a:r>
              <a:rPr lang="lt-L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ATITIKTIES TECHNINĖS PRIEŽIŪROS FUNKCIJOMS VYKDYTI SERTIFIKATAS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1FE2C1-436D-4637-9659-C3F2A7477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16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E0E950E-2B38-4573-A018-103848DBEA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2179471"/>
              </p:ext>
            </p:extLst>
          </p:nvPr>
        </p:nvGraphicFramePr>
        <p:xfrm>
          <a:off x="2956451" y="763845"/>
          <a:ext cx="2947055" cy="3876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5" name="Document" r:id="rId3" imgW="7050643" imgH="9273246" progId="Word.Document.12">
                  <p:embed/>
                </p:oleObj>
              </mc:Choice>
              <mc:Fallback>
                <p:oleObj name="Document" r:id="rId3" imgW="7050643" imgH="927324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56451" y="763845"/>
                        <a:ext cx="2947055" cy="3876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2950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FAF1E-BA6C-4AA0-A225-936173DDFB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TECHNINIŲ PRIŽIŪRĖTOJŲ SERTIFIKATO ATNAUJINIMAS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239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0412E-E2B2-475D-9C2C-49F67F72A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TECHNINIŲ PRIŽIŪRĖTOJŲ SERTIFIKATO ATNAUJINIMAS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E6F7F-E60E-4F62-B043-E261F0F6CC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Asmenys, pageidaujantys atnaujinti geležinkelių riedmenų (išskyrus prekinius vagonus), naudojamų 1 435 mm pločio vėžės Lietuvos Respublikos geležinkelių tinkle, techninių prižiūrėtojų sertifikatą, privalo pateikti: 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Už techninę priežiūrą atsakingo subjekto atitikties sertifikato paraišką: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6DB1D-6E47-4DBA-9CAA-50F505C30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18</a:t>
            </a:fld>
            <a:endParaRPr lang="en-US" dirty="0"/>
          </a:p>
        </p:txBody>
      </p:sp>
      <p:pic>
        <p:nvPicPr>
          <p:cNvPr id="6" name="Graphic 5" descr="Quill with solid fill">
            <a:extLst>
              <a:ext uri="{FF2B5EF4-FFF2-40B4-BE49-F238E27FC236}">
                <a16:creationId xmlns:a16="http://schemas.microsoft.com/office/drawing/2014/main" id="{50B52FDB-8344-4C66-8B65-7199EF238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8815" y="3792821"/>
            <a:ext cx="914400" cy="914400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0419C0FA-2F2E-49D0-98D1-89B32474A1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5336035"/>
              </p:ext>
            </p:extLst>
          </p:nvPr>
        </p:nvGraphicFramePr>
        <p:xfrm>
          <a:off x="3218721" y="2060893"/>
          <a:ext cx="1859046" cy="2766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3" name="Document" r:id="rId5" imgW="6938711" imgH="10329008" progId="Word.Document.8">
                  <p:embed/>
                </p:oleObj>
              </mc:Choice>
              <mc:Fallback>
                <p:oleObj name="Document" r:id="rId5" imgW="6938711" imgH="10329008" progId="Word.Document.8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77D3F654-EDFB-4A45-A2B9-CDDEFCB521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18721" y="2060893"/>
                        <a:ext cx="1859046" cy="27669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9974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E83A1-B87D-4C68-AAB6-ACD4CDD3C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815" y="268132"/>
            <a:ext cx="8506371" cy="4265372"/>
          </a:xfrm>
        </p:spPr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Atitikties techninės priežiūros funkcijoms vykdyti sertifikato paraišką: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053DEB-ABB5-4F3D-9B0C-DB379EE8E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19</a:t>
            </a:fld>
            <a:endParaRPr lang="en-US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D17241B2-9B00-4151-82B0-9337D34BA0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2215728"/>
              </p:ext>
            </p:extLst>
          </p:nvPr>
        </p:nvGraphicFramePr>
        <p:xfrm>
          <a:off x="3073326" y="947045"/>
          <a:ext cx="2183197" cy="3249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7" name="Document" r:id="rId3" imgW="6938711" imgH="10329008" progId="Word.Document.8">
                  <p:embed/>
                </p:oleObj>
              </mc:Choice>
              <mc:Fallback>
                <p:oleObj name="Document" r:id="rId3" imgW="6938711" imgH="10329008" progId="Word.Document.8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FF3FD17B-DAEB-4548-8DC1-A52F13EC06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73326" y="947045"/>
                        <a:ext cx="2183197" cy="3249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57462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FB2B1-0AAA-4EEC-896F-C7C75FFA9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TURINYS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62B86-4529-469B-A6E7-91377108B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815" y="692705"/>
            <a:ext cx="8506371" cy="4087723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Geležinkelių riedmenims taikomi reikalavimai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pres?slideindex=5&amp;slidetitle=TECHNINIAMS PRIŽIŪRĖTOJAMS TAIKOMI REIKALAVIMAI"/>
              </a:rPr>
              <a:t>Techniniams prižiūrėtojams taikomi reikalavimai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Techninių prižiūrėtojų sertifikato išdavimas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Techninių prižiūrėtojų sertifikato atnaujinimas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Techninių prižiūrėtojų sertifikato papildymas ir (ar) pakeitimas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Dokumentų pateikimo būdai ir formatai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3425C-AFF7-43A6-8595-DDDC073D5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2997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A38C3-AE19-467B-8F56-462C8B9FC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 ŠIUOS DOKUMENTUS: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FFABCC-E7F7-4AA3-A957-647E18B1ED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Pakeistos TP sistemos priemonės, pakeitimų priežastys.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Kiti dokumentai.</a:t>
            </a:r>
          </a:p>
          <a:p>
            <a:pPr marL="342900" indent="-342900">
              <a:buAutoNum type="arabicPeriod"/>
            </a:pPr>
            <a:endParaRPr lang="lt-L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2312B6-4046-4DD9-92C0-C435905EB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20</a:t>
            </a:fld>
            <a:endParaRPr lang="en-US" dirty="0"/>
          </a:p>
        </p:txBody>
      </p:sp>
      <p:pic>
        <p:nvPicPr>
          <p:cNvPr id="5" name="Graphic 4" descr="List with solid fill">
            <a:extLst>
              <a:ext uri="{FF2B5EF4-FFF2-40B4-BE49-F238E27FC236}">
                <a16:creationId xmlns:a16="http://schemas.microsoft.com/office/drawing/2014/main" id="{D366B667-FAA2-49BD-96F3-5D5C2D5E6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72338" y="1877356"/>
            <a:ext cx="1769931" cy="176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705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CD16B-C0E4-445B-B610-EC9DD03B1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PRAŠYMO PILDYMO GAIRĖS 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61B6F-8338-4E00-96CB-82137A1978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Pareiškėjas patvirtintoje 1 paraiškos formoje turi užpildyti: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 – 1.3 papunkčius, įrašant įstaigos pagrindinius duomenis, kuriai teikiama paraiška.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  - 2.9 papunkčius, įrašant pareiškėjo pagrindinę informaciją (t. y. juridinio arba fizinio asmens pavadinimą ar vardą ir pavardę, kontaktinius duomenis).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3.1 – 3.5 papunkčius nurodant asmens ryšiams informaciją (nurodomi asmens, kuris komunikuos su Lietuvos transporto saugos administracijos specialistu dėl techninio prižiūrėtojo sertifikato gavimo, duomenys).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4.1 – papunktį įrašant paraiškos numerį, kurį suteikia pareiškėjas.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Pažymint 4.4 papunktį („Atnaujinti sertifikatą).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5.11 – 5.16 papunkčius pažymint įmonės rūšį.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5.2 papunktį pažymint transporto priemonės kategoriją.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5.3 – papunktį pažymint TAIP arba NE.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5.4 – 5.6 papunkčius pažymint atitinkamas funkcijas bei kas jas vykdo.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6.1 - 6.2 papunkčius pažymint ir (ar) įrašykite pridedamų dokumentų pavadinimus.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Nurodant prašymą teikiančio asmens pareigų pavadinimą, vardą, pavarę, pildymo datą. Prašymas turi būti pasirašytas.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8316EE-B98C-4AB0-9BCC-7B4F01243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875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D2455-664E-40CC-B334-6EE9A613C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PRAŠYMO PILDYMO GAIRĖS II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125AF-3C47-4E56-8735-70156B290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Pareiškėjas patvirtintoje 2 paraiškos formoje turi užpildyti: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 – 1.3 papunkčius, įrašant įstaigos pagrindinius duomenis, kuriai teikiama paraiška.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  - 2.9 papunkčius, įrašant pareiškėjo pagrindinę informaciją (t. y. juridinio arba fizinio asmens pavadinimą ar vardą ir pavardę, kontaktinius duomenis).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3.1 – 3.5 papunkčius nurodant asmens ryšiams informaciją (nurodomi asmens, kuris komunikuos su Lietuvos transporto saugos administracijos specialistu dėl techninio prižiūrėtojo sertifikato gavimo, duomenys).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4.1 – papunktį įrašant paraiškos numerį, kurį suteikia pareiškėjas.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Pažymint 4.4 papunktį („Atnaujinti sertifikatą).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5.11 – 5.16 papunkčius pažymint įmonės rūšį.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5.2 papunktį pažymint transporto priemonės kategoriją.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5.3 – papunktį pažymint TAIP arba NE.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5.4 – 5.6 papunkčius pažymint atitinkamas funkcijas bei kas jas vykdo.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6.1 - 6.2 papunkčius pažymint ir (ar) įrašykite pridedamų dokumentų pavadinimus.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Nurodant prašymą teikiančio asmens pareigų pavadinimą, vardą, pavarę, pildymo datą. Prašymas turi būti pasirašytas.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ABCC3F-FD96-4F95-839B-13ECF98FD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4044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2F3AD-0C7A-456B-9550-4DC842C59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DOKUMENTŲ GAIRĖS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68C9B-630F-420C-9EA5-3DB640C71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/>
              <a:t>1.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Pakeistos TP sistemos priemonės, pakeitimų priežastys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Tai yra turite pateikti pakeistas TP sistemos priemones, jų pakeitimo priežastis, pakeistas / atnaujintas TP sistemos aprašo nuostatas.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Kiti dokumentai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Galima pateikti dokumentus, kuriais įrodoma, kad po pakeitimo TP sistema atitinka jai keliamus reikalavimus, bei pakeitimus / </a:t>
            </a:r>
            <a:r>
              <a:rPr lang="lt-L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atnaujinimus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patvirtinančius dokumentus (nurodoma, jeigu TP sistema buvo pakeista po paskutinio jos įvertinimo).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81F990-178F-433A-A42C-E455F41E7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9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A8ACB-4434-44DA-B18C-C90DB83EE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DOKUMENTŲ NAGRINĖJIMO IR SPRENDIMO PRIĖMIMO PROCESAS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F33C4-0FE5-4413-A54D-F825BA4B50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Dokumentai priimami ir nagrinėjami vadovaujantis GTESĮ ir Reglamente nustatytais reikalavimais: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Pirminis vertinimas atliekamas per 5 darbo dienas nuo prašymo ir dokumentų pateikimo dienos.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Nenustačius trūkumų atliekamas išsamus dokumentų vertinimas, kurio metu užpildoma vertinimo pažyma. 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Nenustačius trūkumų rengiamas sprendimas išduoti Techninio prižiūrėtojo sertifikatą bei paruošiamas Techninio prižiūrėtojo sertifikatas.</a:t>
            </a:r>
          </a:p>
          <a:p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Sprendimas priimamas ne vėliau kaip per 4 mėnesius nuo tinkamai įforminto prašymo ir dokumentų gavimo dienos.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Trūkumai, nustatyti pirminio vertinimo ir (ar) išsamaus vertinimo metu, siunčiami pareiškėjui ir nustatomas 20 darbo dienų terminas šiems trūkumams ištaisyti ir juos pateikti Administracijai.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BCAF7B-33CC-49E0-A9AB-A9BE5847C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1004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1DB76-CB07-4680-AEF0-6635D215F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UŽ TECHNINĘ PRIEŽIŪRĄ ATSAKINGO SUBJEKTO ATITIKTIES SERTIFIKATAS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CD0F91-974D-47BC-9929-85D6A6C2D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25</a:t>
            </a:fld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FD79592-DA6F-49A6-A356-1A91C7DC7090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1250589"/>
              </p:ext>
            </p:extLst>
          </p:nvPr>
        </p:nvGraphicFramePr>
        <p:xfrm>
          <a:off x="3119735" y="849173"/>
          <a:ext cx="2904530" cy="384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4" name="Document" r:id="rId3" imgW="7050643" imgH="9325169" progId="Word.Document.12">
                  <p:embed/>
                </p:oleObj>
              </mc:Choice>
              <mc:Fallback>
                <p:oleObj name="Document" r:id="rId3" imgW="7050643" imgH="9325169" progId="Word.Documen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8DFD9999-C013-4B00-8FEB-55074A92D4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19735" y="849173"/>
                        <a:ext cx="2904530" cy="3841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17782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C6736-4584-435B-907C-424126B18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ATITIKTIES TECHNINĖS PRIEŽIŪROS FUNKCIJOMS VYKDYTI SERTIFIKATAS</a:t>
            </a: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AB6273-D99C-4677-A10E-F6EFA0708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26</a:t>
            </a:fld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CF00667-C545-44B7-8958-7C374B8CB873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760463"/>
              </p:ext>
            </p:extLst>
          </p:nvPr>
        </p:nvGraphicFramePr>
        <p:xfrm>
          <a:off x="2967151" y="768122"/>
          <a:ext cx="2920940" cy="384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1" name="Document" r:id="rId3" imgW="7050643" imgH="9273246" progId="Word.Document.12">
                  <p:embed/>
                </p:oleObj>
              </mc:Choice>
              <mc:Fallback>
                <p:oleObj name="Document" r:id="rId3" imgW="7050643" imgH="9273246" progId="Word.Documen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DE0E950E-2B38-4573-A018-103848DBEA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67151" y="768122"/>
                        <a:ext cx="2920940" cy="3841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56014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342AA-CA49-4A37-AD65-6C176C824E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TECHNINIŲ PRIŽIŪRĖTOJŲ SERTIFIKATO PAPILDYMAS IR (AR) PAKEITIMAS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9329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29C5E-5DAD-45D4-9782-FFA1A05A0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TECHNINIŲ PRIŽIŪRĖTOJŲ SERTIFIKATO PAPILDYMAS IR (AR) PAKEITIMAS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A3DBE-8BDF-4BE9-BA49-4F9FDFCBA4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Asmenys, pageidaujantys papildyti ir (ar) pakeisti geležinkelių riedmenų (išskyrus prekinius vagonus), naudojamų 1 435 mm pločio vėžės Lietuvos Respublikos geležinkelių tinkle, techninių prižiūrėtojų sertifikatą, privalo pateikti: 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Už techninę priežiūrą atsakingo subjekto atitikties sertifikato paraišką: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227DC-BADA-4C24-9B40-A88D2D91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28</a:t>
            </a:fld>
            <a:endParaRPr lang="en-US" dirty="0"/>
          </a:p>
        </p:txBody>
      </p:sp>
      <p:pic>
        <p:nvPicPr>
          <p:cNvPr id="6" name="Graphic 5" descr="Quill with solid fill">
            <a:extLst>
              <a:ext uri="{FF2B5EF4-FFF2-40B4-BE49-F238E27FC236}">
                <a16:creationId xmlns:a16="http://schemas.microsoft.com/office/drawing/2014/main" id="{3844804E-2967-4E80-95C7-45F0AAAD4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8815" y="3913445"/>
            <a:ext cx="914400" cy="914400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E57E7C6F-3B0D-44C1-B428-187E5B2D72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4490132"/>
              </p:ext>
            </p:extLst>
          </p:nvPr>
        </p:nvGraphicFramePr>
        <p:xfrm>
          <a:off x="3218721" y="2060893"/>
          <a:ext cx="1859046" cy="2766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7" name="Document" r:id="rId5" imgW="6938711" imgH="10329008" progId="Word.Document.8">
                  <p:embed/>
                </p:oleObj>
              </mc:Choice>
              <mc:Fallback>
                <p:oleObj name="Document" r:id="rId5" imgW="6938711" imgH="10329008" progId="Word.Document.8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0419C0FA-2F2E-49D0-98D1-89B32474A1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18721" y="2060893"/>
                        <a:ext cx="1859046" cy="27669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07819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08FAC-0372-493D-B68A-12018DD6A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815" y="281883"/>
            <a:ext cx="8506371" cy="4251621"/>
          </a:xfrm>
        </p:spPr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Atitikties techninės priežiūros funkcijoms vykdyti sertifikato paraišką: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533D40-04A7-4A90-987D-5F9B274CC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29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2FA1493F-7D21-495D-AEF6-4CF363B1FF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3984937"/>
              </p:ext>
            </p:extLst>
          </p:nvPr>
        </p:nvGraphicFramePr>
        <p:xfrm>
          <a:off x="3073326" y="947045"/>
          <a:ext cx="2183197" cy="3249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4" name="Document" r:id="rId3" imgW="6938711" imgH="10329008" progId="Word.Document.8">
                  <p:embed/>
                </p:oleObj>
              </mc:Choice>
              <mc:Fallback>
                <p:oleObj name="Document" r:id="rId3" imgW="6938711" imgH="10329008" progId="Word.Document.8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D17241B2-9B00-4151-82B0-9337D34BA0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73326" y="947045"/>
                        <a:ext cx="2183197" cy="3249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7761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3185932-94FD-40D9-A3A1-FC5DD417F8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dirty="0"/>
              <a:t>GELEŽINKELIŲ RIEDMENIMS TAIKOMI REIKALAVIMAI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56BF-AFA3-4CB8-AF1C-C9FBDDFA8B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10400" y="4691063"/>
            <a:ext cx="2133600" cy="273050"/>
          </a:xfrm>
        </p:spPr>
        <p:txBody>
          <a:bodyPr/>
          <a:lstStyle/>
          <a:p>
            <a:fld id="{2066355A-084C-D24E-9AD2-7E4FC41EA62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774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53F63-15B1-4A48-BBE2-EBB671E6C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 ŠIUOS DOKUMENTUS: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1E801-69D8-49FD-9BED-ABCB54B4B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Dokumentus įrodančius dokumentų pasikeitimą. 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Techninio prižiūrėtojo sertifikato papildymo priežastys.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TP sistemos aprašo nuostatos.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Kiti dokumentai, kuriais įrodoma, kad įgyvendinus pokyčius </a:t>
            </a:r>
            <a:r>
              <a:rPr lang="lt-LT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(teikiami, jei pareiškėjas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nusprendžia, kad TP sistemos aprašo nuostatų nepakanka).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5BBDF1-D4EF-4AFC-A9A0-A88F95485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30</a:t>
            </a:fld>
            <a:endParaRPr lang="en-US" dirty="0"/>
          </a:p>
        </p:txBody>
      </p:sp>
      <p:pic>
        <p:nvPicPr>
          <p:cNvPr id="5" name="Graphic 4" descr="List with solid fill">
            <a:extLst>
              <a:ext uri="{FF2B5EF4-FFF2-40B4-BE49-F238E27FC236}">
                <a16:creationId xmlns:a16="http://schemas.microsoft.com/office/drawing/2014/main" id="{06B9F824-7ED0-4A8C-81DF-5DEDBFD16D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78028" y="2454872"/>
            <a:ext cx="1769931" cy="176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357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1FDB3-68F0-4381-9A0F-386244EAE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PRAŠYMO PILDYMO GAIRĖS 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8D6EE-87FB-464C-A4E7-8FEE6E54CC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Pareiškėjas patvirtintoje 1 paraiškos formoje turi užpildyti: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 – 1.3 papunkčius, įrašant įstaigos pagrindinius duomenis, kuriai teikiama paraiška.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  - 2.9 papunkčius, įrašant pareiškėjo pagrindinę informaciją (t. y. juridinio arba fizinio asmens pavadinimą ar vardą ir pavardę, kontaktinius duomenis).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3.1 – 3.5 papunkčius nurodant asmens ryšiams informaciją (nurodomi asmens, kuris komunikuos su Lietuvos transporto saugos administracijos specialistu dėl techninio prižiūrėtojo sertifikato gavimo, duomenys).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4.1 – papunktį įrašant paraiškos numerį, kurį suteikia pareiškėjas.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Pažymint 4.3 papunktį („sertifikatą papildyti nauja informacija ir (arba) iš dalies pakeisti“).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5.11 – 5.16 papunkčius pažymint įmonės rūšį.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5.2 papunktį pažymint transporto priemonės kategoriją.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5.3 – papunktį pažymint TAIP arba NE.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5.4 – 5.6 papunkčius pažymint atitinkamas funkcijas bei kas jas vykdo.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6.1 - 6.2 papunkčius pažymint ir (ar) įrašykite pridedamų dokumentų pavadinimus.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Nurodant prašymą teikiančio asmens pareigų pavadinimą, vardą, pavarę, pildymo datą. Prašymas turi būti pasirašytas.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DCAF-DDF7-4EA5-86A5-27B625591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9945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80AF2-D098-4615-91E9-CB93BD92C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PRAŠYMO PILDYMO GAIRĖS II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E3ACE-7532-4FFB-AA0F-BA4724B9F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Pareiškėjas patvirtintoje 2 paraiškos formoje turi užpildyti: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 – 1.3 papunkčius, įrašant įstaigos pagrindinius duomenis, kuriai teikiama paraiška.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  - 2.9 papunkčius, įrašant pareiškėjo pagrindinę informaciją (t. y. juridinio arba fizinio asmens pavadinimą ar vardą ir pavardę, kontaktinius duomenis).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3.1 – 3.5 papunkčius nurodant asmens ryšiams informaciją (nurodomi asmens, kuris komunikuos su Lietuvos transporto saugos administracijos specialistu dėl techninio prižiūrėtojo sertifikato gavimo, duomenys).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4.1 – papunktį įrašant paraiškos numerį, kurį suteikia pareiškėjas.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Pažymint 4.3 papunktį („ sertifikatą papildyti nauja informacija ir (arba) iš dalies pakeisti“).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5.11 – 5.16 papunkčius pažymint įmonės rūšį.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5.2 papunktį pažymint transporto priemonės kategoriją.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5.3 – papunktį pažymint TAIP arba NE.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5.4 – 5.6 papunkčius pažymint atitinkamas funkcijas bei kas jas vykdo.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6.1 - 6.2 papunkčius pažymint ir (ar) įrašykite pridedamų dokumentų pavadinimus.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Nurodant prašymą teikiančio asmens pareigų pavadinimą, vardą, pavarę, pildymo datą. Prašymas turi būti pasirašytas.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1744CC-B4FF-424A-A07D-AC3507C79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6836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BC6EC-5FBA-4B81-98A8-0E433B65F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DOKUMENTŲ GAIRĖS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602A2-0F54-4677-B202-7CDB12EE35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Turi būti pateiktos techninio prižiūrėtojo sertifikato papildymo priežastys, t. y. turi būti aiškiai surašoma dėl kokių priežasčių teikiamas prašymas techninio prižiūrėtojo sertifikatui papildyti (teikiama atskirame dokumente).</a:t>
            </a:r>
          </a:p>
          <a:p>
            <a:pPr marL="342900" indent="-342900">
              <a:buAutoNum type="arabicPeriod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Teikiamas TP sistemos nuostatos, kuriomis papildyta TP sistema. </a:t>
            </a:r>
          </a:p>
          <a:p>
            <a:pPr marL="342900" indent="-342900">
              <a:buFont typeface="Arial"/>
              <a:buAutoNum type="arabicPeriod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Kiti dokumentai, kuriais įrodoma, kad įgyvendinami TP sistemos nuostatų papildymas.</a:t>
            </a:r>
          </a:p>
          <a:p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 (arba):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Dokumentus apie pasikeitusius duomenis ir duomenų </a:t>
            </a:r>
            <a:r>
              <a:rPr lang="lt-L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pasiketimą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patvirtinančius dokumentus.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4204CC-B825-4EDE-90C1-E4A1C7837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2327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33BFD-F177-442F-BF18-EB002BBCB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DOKUMENTŲ NAGRINĖJIMO IR SPRENDIMO PRIĖMIMO PROCESAS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D6701-2E74-4E3C-A224-F7F56FEB4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815" y="692705"/>
            <a:ext cx="8506371" cy="4272061"/>
          </a:xfrm>
        </p:spPr>
        <p:txBody>
          <a:bodyPr>
            <a:normAutofit fontScale="92500" lnSpcReduction="10000"/>
          </a:bodyPr>
          <a:lstStyle/>
          <a:p>
            <a:r>
              <a:rPr lang="lt-L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Dokumentai priimami ir nagrinėjami vadovaujantis GTESĮ, Taisyklių ir vertinimo Tvarkos apraše nustatytais reikalavimais:</a:t>
            </a:r>
          </a:p>
          <a:p>
            <a:r>
              <a:rPr lang="lt-L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Techninio prižiūrėtojo sertifikatas pakeičiamas ne vėliau kaip per 5 darbo dienas nuo prašymo ir dokumentų gavimo dienos.</a:t>
            </a:r>
          </a:p>
          <a:p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Trūkumai, nustatyti dokumentų (duomenų) vertinimo metu, siunčiami pareiškėjui ir nustatomas 20 darbo dienų terminas šiems trūkumams ištaisyti ir juos pateikti Administracijai.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t-LT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Dokumentai nagrinėjami ir sprendimai priimami vadovaujantis GTESĮ, Reglamente nustatytais reikalavimais:</a:t>
            </a:r>
          </a:p>
          <a:p>
            <a:r>
              <a:rPr lang="lt-L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Pirminis vertinimas atliekamas per 5 darbo dienas nuo prašymo ir dokumentų pateikimo dienos.</a:t>
            </a:r>
          </a:p>
          <a:p>
            <a:r>
              <a:rPr lang="lt-L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Nenustačius trūkumų atliekamas išsamus dokumentų vertinimas, kurio metu užpildoma vertinimo pažyma. </a:t>
            </a:r>
          </a:p>
          <a:p>
            <a:r>
              <a:rPr lang="lt-L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Nenustačius trūkumų rengiamas sprendimas išduoti Techninio prižiūrėtojo sertifikatą bei paruošiamas Techninio prižiūrėtojo sertifikatas.</a:t>
            </a:r>
          </a:p>
          <a:p>
            <a:endParaRPr lang="lt-L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Sprendimas priimamas ne vėliau kaip per 4 mėnesius nuo tinkamai įforminto prašymo ir dokumentų gavimo dienos.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Trūkumai, nustatyti pirminio vertinimo ir (ar) išsamaus vertinimo metu, siunčiami pareiškėjui ir nustatomas 20 darbo dienų terminas šiems trūkumams ištaisyti ir juos pateikti Administracijai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76B43-D16D-49A4-99A8-4798CFC46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4682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C27FA-BAD8-4B7D-8428-85E5FD9ED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UŽ TECHNINĘ PRIEŽIŪRĄ ATSAKINGO SUBJEKTO ATITIKTIES SERTIFIKATAS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DCC96B-CCDF-4695-9A3B-889030A43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35</a:t>
            </a:fld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865093A-2ECE-4663-BDC3-B2F93E3A619B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5187394"/>
              </p:ext>
            </p:extLst>
          </p:nvPr>
        </p:nvGraphicFramePr>
        <p:xfrm>
          <a:off x="3119735" y="692150"/>
          <a:ext cx="2904530" cy="384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9" name="Document" r:id="rId3" imgW="7050643" imgH="9325169" progId="Word.Document.12">
                  <p:embed/>
                </p:oleObj>
              </mc:Choice>
              <mc:Fallback>
                <p:oleObj name="Document" r:id="rId3" imgW="7050643" imgH="9325169" progId="Word.Document.12">
                  <p:embed/>
                  <p:pic>
                    <p:nvPicPr>
                      <p:cNvPr id="7" name="Content Placeholder 6">
                        <a:extLst>
                          <a:ext uri="{FF2B5EF4-FFF2-40B4-BE49-F238E27FC236}">
                            <a16:creationId xmlns:a16="http://schemas.microsoft.com/office/drawing/2014/main" id="{0FD79592-DA6F-49A6-A356-1A91C7DC70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19735" y="692150"/>
                        <a:ext cx="2904530" cy="3841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14072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BD606-FFCF-4C61-B818-992AD893B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ATITIKTIES TECHNINĖS PRIEŽIŪROS FUNKCIJOMS VYKDYTI SERTIFIKATAS</a:t>
            </a: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0ACA85-51A0-4666-9325-23D01D934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36</a:t>
            </a:fld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DC9D41F-B2EB-4D03-86D1-B509FE4E888E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8318446"/>
              </p:ext>
            </p:extLst>
          </p:nvPr>
        </p:nvGraphicFramePr>
        <p:xfrm>
          <a:off x="3111530" y="692150"/>
          <a:ext cx="2920940" cy="384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6" name="Document" r:id="rId3" imgW="7050643" imgH="9273246" progId="Word.Document.12">
                  <p:embed/>
                </p:oleObj>
              </mc:Choice>
              <mc:Fallback>
                <p:oleObj name="Document" r:id="rId3" imgW="7050643" imgH="9273246" progId="Word.Document.12">
                  <p:embed/>
                  <p:pic>
                    <p:nvPicPr>
                      <p:cNvPr id="5" name="Content Placeholder 4">
                        <a:extLst>
                          <a:ext uri="{FF2B5EF4-FFF2-40B4-BE49-F238E27FC236}">
                            <a16:creationId xmlns:a16="http://schemas.microsoft.com/office/drawing/2014/main" id="{0CF00667-C545-44B7-8958-7C374B8CB8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11530" y="692150"/>
                        <a:ext cx="2920940" cy="3841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91805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3C2DF-FE3F-4244-A41C-7CD8218001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DOKUMENTŲ PATEIKIMAS</a:t>
            </a:r>
            <a:b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766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5AD69-0AE8-476E-B045-4FCCC381A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DOKUMENTŲ PATEIKIMO BŪDAI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IR FORMATAI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383F4-6C0F-448E-8769-42AD21614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Dokumentų galima pateikti:</a:t>
            </a:r>
          </a:p>
          <a:p>
            <a:pPr marL="342900" indent="-342900">
              <a:buAutoNum type="arabicPeriod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Tiesiogiai kreipiantis į Administraciją.</a:t>
            </a:r>
          </a:p>
          <a:p>
            <a:pPr marL="342900" indent="-342900">
              <a:buAutoNum type="arabicPeriod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Paštu, per kurjerį.</a:t>
            </a:r>
          </a:p>
          <a:p>
            <a:pPr marL="342900" indent="-342900">
              <a:buAutoNum type="arabicPeriod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Elektroniniais ryšiais: per kontaktinį centrą, per Administracijos informacinę sistemą, Administracijos svetainėje nurodytu elektroninio pašto adresu.</a:t>
            </a:r>
          </a:p>
          <a:p>
            <a:pPr marL="342900" indent="-342900">
              <a:buAutoNum type="arabicPeriod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Faksu.</a:t>
            </a:r>
          </a:p>
          <a:p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Dokumentų galimi formatai:</a:t>
            </a:r>
          </a:p>
          <a:p>
            <a:pPr marL="342900" indent="-342900">
              <a:buAutoNum type="arabicPeriod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Elektroniniu parašu pasirašyti dokumentai.</a:t>
            </a:r>
          </a:p>
          <a:p>
            <a:pPr marL="342900" indent="-342900">
              <a:buAutoNum type="arabicPeriod"/>
            </a:pPr>
            <a:r>
              <a:rPr lang="lt-LT">
                <a:latin typeface="Times New Roman" panose="02020603050405020304" pitchFamily="18" charset="0"/>
                <a:cs typeface="Times New Roman" panose="02020603050405020304" pitchFamily="18" charset="0"/>
              </a:rPr>
              <a:t>Skaitmeninės kopijos.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Popieriniai dokumentai pasirašyti fiziniu parašu.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8CD0CD-69E6-46F7-A8C4-1A622E2EC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899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60B9D-EC85-4431-9611-5B0431A872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8638" y="4011064"/>
            <a:ext cx="5317759" cy="458048"/>
          </a:xfrm>
        </p:spPr>
        <p:txBody>
          <a:bodyPr/>
          <a:lstStyle/>
          <a:p>
            <a:r>
              <a:rPr lang="lt-L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Iškilus papildomų klausimų, prašome kreiptis Administracijos svetainėje nurodytais kontaktais.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343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A34CE-9766-4BB2-85B3-B0697B166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GELEŽINKELIŲ RIEDMENIMS TAIKOMI REIKALAVIMAI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229CE-1FFB-42D8-941B-E96A30DD3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815" y="921305"/>
            <a:ext cx="8506371" cy="3437563"/>
          </a:xfrm>
        </p:spPr>
        <p:txBody>
          <a:bodyPr/>
          <a:lstStyle/>
          <a:p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Geležinkelių riedmenis (išskyrus prekinius vagonus), naudojami 1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435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mm pločio vėžės Lietuvos Respublikos geležinkelių tinkle, turi turėti sertifikuotą techninį prižiūrėtoją.  </a:t>
            </a:r>
          </a:p>
          <a:p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5EDD77-C1F4-4E13-92DA-3697D7657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4</a:t>
            </a:fld>
            <a:endParaRPr lang="en-US" dirty="0"/>
          </a:p>
        </p:txBody>
      </p:sp>
      <p:pic>
        <p:nvPicPr>
          <p:cNvPr id="8" name="Graphic 7" descr="Train with solid fill">
            <a:extLst>
              <a:ext uri="{FF2B5EF4-FFF2-40B4-BE49-F238E27FC236}">
                <a16:creationId xmlns:a16="http://schemas.microsoft.com/office/drawing/2014/main" id="{3721434D-68E5-4D26-B5AA-F27A33A4B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22184" y="2528348"/>
            <a:ext cx="1830520" cy="183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187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40046-ADB1-42B7-92DC-0E5F9E61E9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dirty="0"/>
              <a:t>TECHNINIAMS PRIŽIŪRĖTOJAMS TAIKOMI REIKALAVIMAI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792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14800-DEED-4E4D-95C9-C885924EC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TECHNINIAMS PRIŽIŪRĖTOJAMS TAIKOMI REIKALAVIMAI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2F7EA-940F-444C-BC51-64445DBE0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Asmenys, pageidaujantys tapti geležinkelių riedmenų (išskyrus prekinius vagonus), naudojamų 1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435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mm pločio vėžės Lietuvos Respublikos geležinkelių tinkle, sertifikuotu techniniu prižiūrėtoju, privalo atitikti reikalavimus, nurodytus šiuose teisės aktuose: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Lietuvos Respublikos geležinkelių transporto eismo saugos įstatymas (toliau –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GTESĮ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Techninių prižiūrėtojų sertifikavimo taisyklės (toliau –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Taisyklės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Komisijos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reglamento (ES) 2019/779, kuriuo pagal Europos Parlamento ir tarybos direktyvą (ES) 2016/798 nustatomos išsamios už transporto priemonių techninę priežiūrą atsakingų subjektų sertifikavimo sistemos nuostatos ir panaikinamas Komisijos reglamentas (ES) Nr. 445/2011 (toliau –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Reglamentas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endParaRPr lang="lt-LT" dirty="0"/>
          </a:p>
          <a:p>
            <a:endParaRPr lang="lt-L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D31BA4-C5D4-47A3-B0FB-78E502FE9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6</a:t>
            </a:fld>
            <a:endParaRPr lang="en-US" dirty="0"/>
          </a:p>
        </p:txBody>
      </p:sp>
      <p:pic>
        <p:nvPicPr>
          <p:cNvPr id="7" name="Graphic 6" descr="Wrench with solid fill">
            <a:extLst>
              <a:ext uri="{FF2B5EF4-FFF2-40B4-BE49-F238E27FC236}">
                <a16:creationId xmlns:a16="http://schemas.microsoft.com/office/drawing/2014/main" id="{BDB7937E-6046-4986-816F-EE6DDD6931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64037" y="3033851"/>
            <a:ext cx="1793994" cy="179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58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439CF-769B-429C-AA84-F90C61B0B7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dirty="0"/>
              <a:t>TECHNINIŲ PRIŽIŪRĖTOJŲ SERTIFIKATŲ IŠDAVIMAS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159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0A6DA-C526-46C2-9C78-C44EA7D8F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TECHNINIŲ PRIŽIŪRĖTOJŲ SERTIFIKATO IŠDAVIMAS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FD7896-F5D1-4544-A0F8-511AEDD5D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Asmenys, pageidaujantys tapti geležinkelių riedmenų (išskyrus prekinius vagonus), naudojamų 1 435 mm pločio vėžės Lietuvos Respublikos geležinkelių tinkle, techniniu prižiūrėtoju, privalo pateikti: 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Už techninę priežiūrą atsakingo subjekto atitikties sertifikato paraišką: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85158F-EE92-4B6D-A32C-E14E7441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8</a:t>
            </a:fld>
            <a:endParaRPr lang="en-US" dirty="0"/>
          </a:p>
        </p:txBody>
      </p:sp>
      <p:pic>
        <p:nvPicPr>
          <p:cNvPr id="7" name="Graphic 6" descr="Quill with solid fill">
            <a:extLst>
              <a:ext uri="{FF2B5EF4-FFF2-40B4-BE49-F238E27FC236}">
                <a16:creationId xmlns:a16="http://schemas.microsoft.com/office/drawing/2014/main" id="{AA68BCA0-6759-4F93-88F3-5FEF86534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5949" y="3776523"/>
            <a:ext cx="914400" cy="914400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77D3F654-EDFB-4A45-A2B9-CDDEFCB521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5210587"/>
              </p:ext>
            </p:extLst>
          </p:nvPr>
        </p:nvGraphicFramePr>
        <p:xfrm>
          <a:off x="3218721" y="2060893"/>
          <a:ext cx="1859046" cy="2766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" name="Document" r:id="rId5" imgW="6938711" imgH="10329008" progId="Word.Document.8">
                  <p:embed/>
                </p:oleObj>
              </mc:Choice>
              <mc:Fallback>
                <p:oleObj name="Document" r:id="rId5" imgW="6938711" imgH="10329008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18721" y="2060893"/>
                        <a:ext cx="1859046" cy="27669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2698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AC221-EFF9-43C7-89E1-7C711B20D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815" y="460638"/>
            <a:ext cx="8506371" cy="4072866"/>
          </a:xfrm>
        </p:spPr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Atitikties techninės priežiūros funkcijoms vykdyti sertifikato paraišką: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D45A7B-6F04-496B-8E37-79FA1138B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F3FD17B-DAEB-4548-8DC1-A52F13EC06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2245545"/>
              </p:ext>
            </p:extLst>
          </p:nvPr>
        </p:nvGraphicFramePr>
        <p:xfrm>
          <a:off x="3348333" y="1102584"/>
          <a:ext cx="2183197" cy="3249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4" name="Document" r:id="rId3" imgW="6938711" imgH="10329008" progId="Word.Document.8">
                  <p:embed/>
                </p:oleObj>
              </mc:Choice>
              <mc:Fallback>
                <p:oleObj name="Document" r:id="rId3" imgW="6938711" imgH="10329008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48333" y="1102584"/>
                        <a:ext cx="2183197" cy="3249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7463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TSA_vidinis_final">
      <a:dk1>
        <a:srgbClr val="313132"/>
      </a:dk1>
      <a:lt1>
        <a:srgbClr val="FFFFFF"/>
      </a:lt1>
      <a:dk2>
        <a:srgbClr val="196BAC"/>
      </a:dk2>
      <a:lt2>
        <a:srgbClr val="E6E6E6"/>
      </a:lt2>
      <a:accent1>
        <a:srgbClr val="16569C"/>
      </a:accent1>
      <a:accent2>
        <a:srgbClr val="00B6F1"/>
      </a:accent2>
      <a:accent3>
        <a:srgbClr val="11886A"/>
      </a:accent3>
      <a:accent4>
        <a:srgbClr val="AEB1B3"/>
      </a:accent4>
      <a:accent5>
        <a:srgbClr val="6C88BD"/>
      </a:accent5>
      <a:accent6>
        <a:srgbClr val="69B09F"/>
      </a:accent6>
      <a:hlink>
        <a:srgbClr val="313132"/>
      </a:hlink>
      <a:folHlink>
        <a:srgbClr val="14A6E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344E976E8A8F43B7CD86C4D73B6201" ma:contentTypeVersion="13" ma:contentTypeDescription="Create a new document." ma:contentTypeScope="" ma:versionID="726bf0c0ed41bfd286033812a72780ac">
  <xsd:schema xmlns:xsd="http://www.w3.org/2001/XMLSchema" xmlns:xs="http://www.w3.org/2001/XMLSchema" xmlns:p="http://schemas.microsoft.com/office/2006/metadata/properties" xmlns:ns2="ddc8c079-767b-47c1-971a-75baef461013" xmlns:ns3="7c3fff24-fcf8-462f-862f-2b609b808e34" targetNamespace="http://schemas.microsoft.com/office/2006/metadata/properties" ma:root="true" ma:fieldsID="e7b8cab3c9fe047798a404f6968bc0a9" ns2:_="" ns3:_="">
    <xsd:import namespace="ddc8c079-767b-47c1-971a-75baef461013"/>
    <xsd:import namespace="7c3fff24-fcf8-462f-862f-2b609b808e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k8c75ce7aeb046f0b67c5454467c09c7" minOccurs="0"/>
                <xsd:element ref="ns3:TaxCatchAll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c8c079-767b-47c1-971a-75baef4610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k8c75ce7aeb046f0b67c5454467c09c7" ma:index="17" nillable="true" ma:taxonomy="true" ma:internalName="k8c75ce7aeb046f0b67c5454467c09c7" ma:taxonomyFieldName="Division" ma:displayName="Division" ma:default="" ma:fieldId="{48c75ce7-aeb0-46f0-b67c-5454467c09c7}" ma:sspId="c2fa0635-beb9-4007-9b96-b5fe7fa401bb" ma:termSetId="8ed8c9ea-7052-4c1d-a4d7-b9c10bffea6f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3fff24-fcf8-462f-862f-2b609b808e3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9b16d779-adc1-4284-947e-1d5bec36befc}" ma:internalName="TaxCatchAll" ma:showField="CatchAllData" ma:web="7c3fff24-fcf8-462f-862f-2b609b808e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c3fff24-fcf8-462f-862f-2b609b808e34">
      <UserInfo>
        <DisplayName>Eimantas Alminas</DisplayName>
        <AccountId>30</AccountId>
        <AccountType/>
      </UserInfo>
    </SharedWithUsers>
    <k8c75ce7aeb046f0b67c5454467c09c7 xmlns="ddc8c079-767b-47c1-971a-75baef461013">
      <Terms xmlns="http://schemas.microsoft.com/office/infopath/2007/PartnerControls"/>
    </k8c75ce7aeb046f0b67c5454467c09c7>
    <TaxCatchAll xmlns="7c3fff24-fcf8-462f-862f-2b609b808e34"/>
  </documentManagement>
</p:properties>
</file>

<file path=customXml/itemProps1.xml><?xml version="1.0" encoding="utf-8"?>
<ds:datastoreItem xmlns:ds="http://schemas.openxmlformats.org/officeDocument/2006/customXml" ds:itemID="{C1F142A9-B604-4CE5-8929-C3C46233FD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c8c079-767b-47c1-971a-75baef461013"/>
    <ds:schemaRef ds:uri="7c3fff24-fcf8-462f-862f-2b609b808e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purl.org/dc/elements/1.1/"/>
    <ds:schemaRef ds:uri="http://purl.org/dc/dcmitype/"/>
    <ds:schemaRef ds:uri="http://schemas.openxmlformats.org/package/2006/metadata/core-properties"/>
    <ds:schemaRef ds:uri="7c3fff24-fcf8-462f-862f-2b609b808e34"/>
    <ds:schemaRef ds:uri="ddc8c079-767b-47c1-971a-75baef461013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10740</TotalTime>
  <Words>2231</Words>
  <Application>Microsoft Office PowerPoint</Application>
  <PresentationFormat>On-screen Show (16:9)</PresentationFormat>
  <Paragraphs>228</Paragraphs>
  <Slides>39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Times New Roman</vt:lpstr>
      <vt:lpstr>Wingdings</vt:lpstr>
      <vt:lpstr>Office Theme</vt:lpstr>
      <vt:lpstr>Document</vt:lpstr>
      <vt:lpstr>GELEŽINKELIŲ RIEDMENŲ (IŠSKYRUS PREKINIŲ VAGONŲ), NAUDOJAMŲ 1 435 MM PLOČIO VĖŽĖS LIETUVOS RESPUBLIKOS GELEŽINKELIŲ TINKLE, TECHNINIŲ PRIŽIŪRĖTOJŲ SERTIFIKAVIMAS  </vt:lpstr>
      <vt:lpstr>TURINYS</vt:lpstr>
      <vt:lpstr>GELEŽINKELIŲ RIEDMENIMS TAIKOMI REIKALAVIMAI</vt:lpstr>
      <vt:lpstr>GELEŽINKELIŲ RIEDMENIMS TAIKOMI REIKALAVIMAI </vt:lpstr>
      <vt:lpstr>TECHNINIAMS PRIŽIŪRĖTOJAMS TAIKOMI REIKALAVIMAI</vt:lpstr>
      <vt:lpstr>TECHNINIAMS PRIŽIŪRĖTOJAMS TAIKOMI REIKALAVIMAI</vt:lpstr>
      <vt:lpstr>TECHNINIŲ PRIŽIŪRĖTOJŲ SERTIFIKATŲ IŠDAVIMAS</vt:lpstr>
      <vt:lpstr>TECHNINIŲ PRIŽIŪRĖTOJŲ SERTIFIKATO IŠDAVIMAS</vt:lpstr>
      <vt:lpstr>PowerPoint Presentation</vt:lpstr>
      <vt:lpstr>IR ŠIUOS DOKUMENTUS:</vt:lpstr>
      <vt:lpstr>PRAŠYMO PILDYMO GAIRĖS I</vt:lpstr>
      <vt:lpstr>PRAŠYMO PILDYMO GAIRĖS II</vt:lpstr>
      <vt:lpstr>DOKUMENTŲ GAIRĖS</vt:lpstr>
      <vt:lpstr>DOKUMENTŲ NAGRINĖJIMO IR SPRENDIMO PRIĖMIMO PROCESAS</vt:lpstr>
      <vt:lpstr>UŽ TECHNINĘ PRIEŽIŪRĄ ATSAKINGO SUBJEKTO ATITIKTIES SERTIFIKATAS</vt:lpstr>
      <vt:lpstr>ATITIKTIES TECHNINĖS PRIEŽIŪROS FUNKCIJOMS VYKDYTI SERTIFIKATAS</vt:lpstr>
      <vt:lpstr>TECHNINIŲ PRIŽIŪRĖTOJŲ SERTIFIKATO ATNAUJINIMAS</vt:lpstr>
      <vt:lpstr>TECHNINIŲ PRIŽIŪRĖTOJŲ SERTIFIKATO ATNAUJINIMAS</vt:lpstr>
      <vt:lpstr>PowerPoint Presentation</vt:lpstr>
      <vt:lpstr>IR ŠIUOS DOKUMENTUS:</vt:lpstr>
      <vt:lpstr>PRAŠYMO PILDYMO GAIRĖS I</vt:lpstr>
      <vt:lpstr>PRAŠYMO PILDYMO GAIRĖS II</vt:lpstr>
      <vt:lpstr>DOKUMENTŲ GAIRĖS</vt:lpstr>
      <vt:lpstr>DOKUMENTŲ NAGRINĖJIMO IR SPRENDIMO PRIĖMIMO PROCESAS</vt:lpstr>
      <vt:lpstr>UŽ TECHNINĘ PRIEŽIŪRĄ ATSAKINGO SUBJEKTO ATITIKTIES SERTIFIKATAS</vt:lpstr>
      <vt:lpstr>ATITIKTIES TECHNINĖS PRIEŽIŪROS FUNKCIJOMS VYKDYTI SERTIFIKATAS</vt:lpstr>
      <vt:lpstr>TECHNINIŲ PRIŽIŪRĖTOJŲ SERTIFIKATO PAPILDYMAS IR (AR) PAKEITIMAS</vt:lpstr>
      <vt:lpstr>TECHNINIŲ PRIŽIŪRĖTOJŲ SERTIFIKATO PAPILDYMAS IR (AR) PAKEITIMAS</vt:lpstr>
      <vt:lpstr>PowerPoint Presentation</vt:lpstr>
      <vt:lpstr>IR ŠIUOS DOKUMENTUS:</vt:lpstr>
      <vt:lpstr>PRAŠYMO PILDYMO GAIRĖS I</vt:lpstr>
      <vt:lpstr>PRAŠYMO PILDYMO GAIRĖS II</vt:lpstr>
      <vt:lpstr>DOKUMENTŲ GAIRĖS</vt:lpstr>
      <vt:lpstr>DOKUMENTŲ NAGRINĖJIMO IR SPRENDIMO PRIĖMIMO PROCESAS</vt:lpstr>
      <vt:lpstr>UŽ TECHNINĘ PRIEŽIŪRĄ ATSAKINGO SUBJEKTO ATITIKTIES SERTIFIKATAS</vt:lpstr>
      <vt:lpstr>ATITIKTIES TECHNINĖS PRIEŽIŪROS FUNKCIJOMS VYKDYTI SERTIFIKATAS</vt:lpstr>
      <vt:lpstr>DOKUMENTŲ PATEIKIMAS </vt:lpstr>
      <vt:lpstr>DOKUMENTŲ PATEIKIMO BŪDAI IR FORMATAI</vt:lpstr>
      <vt:lpstr>Iškilus papildomų klausimų, prašome kreiptis Administracijos svetainėje nurodytais kontaktais.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Ingrida Kirkilaitė</cp:lastModifiedBy>
  <cp:revision>244</cp:revision>
  <dcterms:created xsi:type="dcterms:W3CDTF">2010-04-12T23:12:02Z</dcterms:created>
  <dcterms:modified xsi:type="dcterms:W3CDTF">2022-01-10T07:59:03Z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0x01010076344E976E8A8F43B7CD86C4D73B6201</vt:lpwstr>
  </property>
  <property fmtid="{D5CDD505-2E9C-101B-9397-08002B2CF9AE}" pid="3" name="Division">
    <vt:lpwstr/>
  </property>
</Properties>
</file>