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42"/>
  </p:notesMasterIdLst>
  <p:handoutMasterIdLst>
    <p:handoutMasterId r:id="rId43"/>
  </p:handoutMasterIdLst>
  <p:sldIdLst>
    <p:sldId id="261" r:id="rId5"/>
    <p:sldId id="278" r:id="rId6"/>
    <p:sldId id="293" r:id="rId7"/>
    <p:sldId id="276" r:id="rId8"/>
    <p:sldId id="294" r:id="rId9"/>
    <p:sldId id="277" r:id="rId10"/>
    <p:sldId id="295" r:id="rId11"/>
    <p:sldId id="279" r:id="rId12"/>
    <p:sldId id="296" r:id="rId13"/>
    <p:sldId id="280" r:id="rId14"/>
    <p:sldId id="297" r:id="rId15"/>
    <p:sldId id="281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CCF560-AAE7-4AC6-A1B1-424CC0AB265A}">
          <p14:sldIdLst>
            <p14:sldId id="261"/>
          </p14:sldIdLst>
        </p14:section>
        <p14:section name="Untitled Section" id="{DA410CAD-2DBF-4CF1-9D23-C21B761EC83D}">
          <p14:sldIdLst>
            <p14:sldId id="278"/>
            <p14:sldId id="293"/>
            <p14:sldId id="276"/>
            <p14:sldId id="294"/>
            <p14:sldId id="277"/>
            <p14:sldId id="295"/>
            <p14:sldId id="279"/>
            <p14:sldId id="296"/>
            <p14:sldId id="280"/>
            <p14:sldId id="297"/>
            <p14:sldId id="281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00ADEF"/>
    <a:srgbClr val="16569B"/>
    <a:srgbClr val="203B83"/>
    <a:srgbClr val="1A1718"/>
    <a:srgbClr val="FDB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8" autoAdjust="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1110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4BAD-A9D3-1B43-9EFE-257857C1821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D8640-2DE2-D94C-A37C-CF5ED05B6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33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C91D-49CA-104B-8DF2-46BC9E216C0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FB147-CE36-B049-A268-AF3C4FE4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42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tsa_vidinis_virseli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"/>
            <a:ext cx="9144000" cy="5143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2413" y="3216357"/>
            <a:ext cx="5596212" cy="458048"/>
          </a:xfrm>
        </p:spPr>
        <p:txBody>
          <a:bodyPr>
            <a:noAutofit/>
          </a:bodyPr>
          <a:lstStyle>
            <a:lvl1pPr algn="r"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2413" y="3701465"/>
            <a:ext cx="5596212" cy="706283"/>
          </a:xfrm>
        </p:spPr>
        <p:txBody>
          <a:bodyPr>
            <a:no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3490867" y="4614771"/>
            <a:ext cx="5317758" cy="304984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Click to edit Master text styles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0" y="332033"/>
            <a:ext cx="2606380" cy="86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o skai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15" y="205979"/>
            <a:ext cx="8506371" cy="481093"/>
          </a:xfrm>
        </p:spPr>
        <p:txBody>
          <a:bodyPr>
            <a:noAutofit/>
          </a:bodyPr>
          <a:lstStyle>
            <a:lvl1pPr algn="l">
              <a:defRPr sz="1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815" y="692706"/>
            <a:ext cx="8506371" cy="384079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360000" indent="-216000">
              <a:buClr>
                <a:schemeClr val="tx2"/>
              </a:buClr>
              <a:buSzPct val="100000"/>
              <a:buFont typeface="Arial"/>
              <a:buChar char="•"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marL="576000" indent="-216000">
              <a:buClr>
                <a:schemeClr val="tx2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828000" indent="-216000">
              <a:buClr>
                <a:schemeClr val="tx2"/>
              </a:buClr>
              <a:buSzPct val="48000"/>
              <a:buFont typeface="Wingdings" charset="2"/>
              <a:buChar char="u"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marL="1044000" indent="-216000">
              <a:buClr>
                <a:schemeClr val="tx2"/>
              </a:buClr>
              <a:buSzPct val="75000"/>
              <a:buFont typeface="Wingdings" charset="2"/>
              <a:buChar char=""/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DF30-2F9F-6E4E-A0B5-A334DA4E1132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skaidre su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DF30-2F9F-6E4E-A0B5-A334DA4E1132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8815" y="205979"/>
            <a:ext cx="8506371" cy="481093"/>
          </a:xfrm>
        </p:spPr>
        <p:txBody>
          <a:bodyPr>
            <a:noAutofit/>
          </a:bodyPr>
          <a:lstStyle>
            <a:lvl1pPr algn="l">
              <a:defRPr sz="1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73303" y="1358359"/>
            <a:ext cx="3751883" cy="24243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18816" y="692706"/>
            <a:ext cx="4333410" cy="3840798"/>
          </a:xfrm>
        </p:spPr>
        <p:txBody>
          <a:bodyPr/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360000" indent="-216000">
              <a:buClr>
                <a:schemeClr val="tx2"/>
              </a:buClr>
              <a:buSzPct val="100000"/>
              <a:buFont typeface="Arial"/>
              <a:buChar char="•"/>
              <a:defRPr sz="1600">
                <a:latin typeface="Arial"/>
                <a:cs typeface="Arial"/>
              </a:defRPr>
            </a:lvl2pPr>
            <a:lvl3pPr marL="576000" indent="-216000">
              <a:buClr>
                <a:schemeClr val="tx2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828000" indent="-216000">
              <a:buClr>
                <a:schemeClr val="tx2"/>
              </a:buClr>
              <a:buSzPct val="48000"/>
              <a:buFont typeface="Wingdings" charset="2"/>
              <a:buChar char="u"/>
              <a:defRPr sz="1600">
                <a:latin typeface="Arial"/>
                <a:cs typeface="Arial"/>
              </a:defRPr>
            </a:lvl4pPr>
            <a:lvl5pPr marL="1044000" indent="-216000">
              <a:buClr>
                <a:schemeClr val="tx2"/>
              </a:buClr>
              <a:buSzPct val="75000"/>
              <a:buFont typeface="Wingdings" charset="2"/>
              <a:buChar char=""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81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rtu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95" y="-1080517"/>
            <a:ext cx="8425400" cy="6315705"/>
          </a:xfrm>
          <a:prstGeom prst="rect">
            <a:avLst/>
          </a:prstGeom>
        </p:spPr>
      </p:pic>
      <p:pic>
        <p:nvPicPr>
          <p:cNvPr id="3" name="Picture 2" descr="skirtukas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"/>
            <a:ext cx="9144000" cy="51433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DF30-2F9F-6E4E-A0B5-A334DA4E1132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8815" y="205979"/>
            <a:ext cx="8506371" cy="481093"/>
          </a:xfrm>
        </p:spPr>
        <p:txBody>
          <a:bodyPr>
            <a:noAutofit/>
          </a:bodyPr>
          <a:lstStyle>
            <a:lvl1pPr algn="l"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051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igiamoji skai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igiamoji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3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CD5F-DC05-D942-9309-CCE1E125D6AC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773894" y="2354144"/>
            <a:ext cx="5596212" cy="458048"/>
          </a:xfrm>
        </p:spPr>
        <p:txBody>
          <a:bodyPr>
            <a:noAutofit/>
          </a:bodyPr>
          <a:lstStyle>
            <a:lvl1pPr algn="ctr"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1913121" y="4614771"/>
            <a:ext cx="5317758" cy="30498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lt-LT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tsa_kampas_numeracija-0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3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CBAD-79D9-0544-B6B8-7EED572BD284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6040" y="469092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3" r:id="rId3"/>
    <p:sldLayoutId id="2147493464" r:id="rId4"/>
    <p:sldLayoutId id="2147493458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5.xml"/><Relationship Id="rId7" Type="http://schemas.openxmlformats.org/officeDocument/2006/relationships/slide" Target="slide2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tar.lt/portal/lt/legalAct/TAR.799CD4140AEB/asr" TargetMode="External"/><Relationship Id="rId2" Type="http://schemas.openxmlformats.org/officeDocument/2006/relationships/hyperlink" Target="https://www.e-tar.lt/portal/lt/legalAct/TAR.C7A984833333/as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s://www.e-tar.lt/portal/lt/legalAct/7c00df30450f11eb8d9fe110e148c77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454" y="1827064"/>
            <a:ext cx="6124420" cy="3140735"/>
          </a:xfrm>
        </p:spPr>
        <p:txBody>
          <a:bodyPr/>
          <a:lstStyle/>
          <a:p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GELEŽINKELIŲ RIEDMENŲ (IŠSKYRUS PREKINIUS VAGONUS), NAUDOJAMŲ 1 520 MM PLOČIO VĖŽĖS LIETUVOS RESPUBLIKOS GELEŽINKELIŲ TINKLE, TECHNINIŲ PRIŽIŪRĖTOJŲ SERTIFIKAVIMAS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58C5F-7E6B-478D-BC48-B64A453A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PRAŠYMO PILDYMO GAIRĖS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9E10E-F7B2-474E-BAEA-FFE70CA04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Pareiškėjas patvirtintoje prašymo formoje turi užpildyti: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 - 2.7 papunkčius, įrašant pareiškėjo pagrindinę informaciją (t. y. juridinio arba fizinio asmens pavadinimą ar vardą ir pavardę, kontaktinius duomenis).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– 3.3 papunkčius nurodant asmens ryšiams informaciją (nurodomi asmens, kuris komunikuos su Lietuvos transporto saugos administracijos specialistu dėl techninio prižiūrėtojo sertifikato gavimo, duomenys).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Pažymint 4.1 papunktį („Išduoti naują sertifikatą“).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papunktį, pažymint konkrečią geležinkelių riedmenų rūšį, kuriai atliksite techninę priežiūrą.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 papunktį, pažymint konkrečią vagonų rūšį ir atitinkamai pažymint TAIP / NE (šis papunktis privalo būti užpildytas). Toliau atitinkamai pažymėkite veiklos vykdymo apimtis (t. y. turite pažymėti kokias funkcijas kas atlieka.).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6.1 - 6.2 papunkčius, pažymint ir (ar) įrašant pridedamų dokumentų pavadinimus.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Nurodant prašymą teikiančio asmens pareigų pavadinimą, vardą, pavarę, pildymo datą. Prašymas turi būti pasirašytas.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133A4-1B44-42BE-8922-6FA4DD9A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7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95CF-AD51-44F5-96CE-F7F3258D7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GAIRĖS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3636F-A1CB-456B-8DAD-3E405AEA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815" y="692706"/>
            <a:ext cx="8506371" cy="418180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Geležinkelių riedmenų TP sistemos aprašas.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 sistemos aprašas turi apimti Taisyklių 3 punkte nustatytas priemones ir Tvarkos aprašo 1 priede nustatytus kriterijus. 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Kiti dokumentai, įrodantys TP sistemos priemonių įgyvendinimą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Galite pridėti dokumentus, kurie įrodo TP sistemos priemonių įgyvendinimą (pvz., geležinkelių riedmenų gamintojo taisykles ir (ar) instrukcijas; darbuotojų, susijusių su TP, pareigines instrukcijas ir t. t.). </a:t>
            </a:r>
          </a:p>
          <a:p>
            <a:r>
              <a:rPr lang="lt-LT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02B24-75FC-47A5-852E-6E6F2190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49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FB0B-D38C-435C-8129-D228AB81E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NAGRINĖJIMO IR SPRENDIMO PRIĖMIMO PROCESAS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18265-C12B-4E59-AC03-EE9992114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Dokumentai priimami ir nagrinėjami vadovaujantis GTESĮ, Taisyklių ir Tvarkos apraše nustatytais reikalavimais: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Pirminis vertinimas atliekamas per 5 darbo dienas nuo prašymo ir dokumentų pateikimo dienos.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Nenustačius trūkumų atliekamas išsamus dokumentų vertinimas, kurio metu užpildoma vertinimo pažyma. 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Nenustačius trūkumų rengiamas sprendimas išduoti Techninio prižiūrėtojo sertifikatą bei paruošiamas Techninio prižiūrėtojo sertifikatas.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Sprendimas priimamas ne vėliau kaip per 4 mėnesius nuo tinkamai įforminto prašymo ir dokumentų gavimo dienos.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Trūkumai, nustatyti pirminio vertinimo ir (ar) išsamaus vertinimo metu, siunčiami pareiškėjui ir nustatomas 20 darbo dienų terminas šiems trūkumams ištaisyti ir juos pateikti Administracijai. </a:t>
            </a:r>
          </a:p>
          <a:p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249A2-857B-4D85-86F5-5192F793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9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D22F-44E8-488B-B074-BCC74D31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TECHNINIO PRIŽIŪRĖTOJO SERTIFIKATO FORMA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DE1B8-7677-4A6E-B93D-3D7394376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9272216-67D0-4105-A7AC-30154B9C0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555525"/>
              </p:ext>
            </p:extLst>
          </p:nvPr>
        </p:nvGraphicFramePr>
        <p:xfrm>
          <a:off x="3337081" y="692706"/>
          <a:ext cx="26225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Document" r:id="rId3" imgW="5947878" imgH="9215194" progId="Word.Document.12">
                  <p:embed/>
                </p:oleObj>
              </mc:Choice>
              <mc:Fallback>
                <p:oleObj name="Document" r:id="rId3" imgW="5947878" imgH="92151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7081" y="692706"/>
                        <a:ext cx="262255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18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FAF1E-BA6C-4AA0-A225-936173DDFB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TECHNINIŲ PRIŽIŪRĖTOJŲ SERTIFIKATO ATNAUJINIMAS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39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0412E-E2B2-475D-9C2C-49F67F72A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TECHNINIŲ PRIŽIŪRĖTOJŲ SERTIFIKATO ATNAUJINIMAS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E6F7F-E60E-4F62-B043-E261F0F6C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Asmenys, pageidaujantys atnaujinti geležinkelių riedmenų (išskyrus prekinius vagonus), naudojamų 1 520 mm pločio vėžės Lietuvos Respublikos geležinkelių tinkle, techninių prižiūrėtojų sertifikatą, privalo pateikti: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patvirtintos formos prašymą: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6DB1D-6E47-4DBA-9CAA-50F505C3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FA93352-824C-4C34-890B-A3A80941B7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783749"/>
              </p:ext>
            </p:extLst>
          </p:nvPr>
        </p:nvGraphicFramePr>
        <p:xfrm>
          <a:off x="4508500" y="1609725"/>
          <a:ext cx="2474913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Document" r:id="rId3" imgW="6330822" imgH="7489125" progId="Word.Document.12">
                  <p:embed/>
                </p:oleObj>
              </mc:Choice>
              <mc:Fallback>
                <p:oleObj name="Document" r:id="rId3" imgW="6330822" imgH="7489125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419F18A-8346-405D-9768-CD3017301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8500" y="1609725"/>
                        <a:ext cx="2474913" cy="292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phic 5" descr="Quill with solid fill">
            <a:extLst>
              <a:ext uri="{FF2B5EF4-FFF2-40B4-BE49-F238E27FC236}">
                <a16:creationId xmlns:a16="http://schemas.microsoft.com/office/drawing/2014/main" id="{50B52FDB-8344-4C66-8B65-7199EF238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815" y="37928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74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A38C3-AE19-467B-8F56-462C8B9F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ŠIUOS DOKUMENTUS: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FABCC-E7F7-4AA3-A957-647E18B1E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Pakeistos TP sistemos priemonės, pakeitimų priežastys.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Kiti dokumentai.</a:t>
            </a:r>
          </a:p>
          <a:p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312B6-4046-4DD9-92C0-C435905E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Graphic 4" descr="List with solid fill">
            <a:extLst>
              <a:ext uri="{FF2B5EF4-FFF2-40B4-BE49-F238E27FC236}">
                <a16:creationId xmlns:a16="http://schemas.microsoft.com/office/drawing/2014/main" id="{D366B667-FAA2-49BD-96F3-5D5C2D5E6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2338" y="1877356"/>
            <a:ext cx="1769931" cy="176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05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CD16B-C0E4-445B-B610-EC9DD03B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PRAŠYMO PILDYMO GAIRĖS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61B6F-8338-4E00-96CB-82137A197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Pareiškėjas patvirtintoje prašymo formoje turi užpildyti: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 - 2.7 papunkčius, įrašant pareiškėjo pagrindinę informaciją (t. y. juridinio arba fizinio asmens pavadinimą ar vardą ir pavardę, kontaktinius duomenis).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– 3.3 papunkčius nurodant asmens ryšiams informaciją (nurodomi asmens, kuris komunikuos su Lietuvos transporto saugos administracijos specialistu dėl techninio prižiūrėtojo sertifikato gavimo, duomenys).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Pažymint 4.3 papunktį („Atnaujinti sertifikatą, praėjus 5 metams po jo išdavimo“).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papunktį, pažymint konkrečią geležinkelių riedmenų rūšį, kuriai atliksite techninę priežiūrą.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 papunktį, pažymint konkrečią vagonų rūšį ir atitinkamai pažymint TAIP / NE (šis papunktis privalo būti užpildytas). Toliau atitinkamai pažymėkite veiklos vykdymo apimtis (t. y. turite pažymėti kokias funkcijas kas atlieka.).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6.1 - 6.2 papunkčius, pažymint ir (ar) įrašant pridedamų dokumentų pavadinimus.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Nurodant prašymą teikiančio asmens pareigų pavadinimą, vardą, pavarę, pildymo datą. Prašymas turi būti pasirašytas.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316EE-B98C-4AB0-9BCC-7B4F0124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75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2F3AD-0C7A-456B-9550-4DC842C59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GAIRĖS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68C9B-630F-420C-9EA5-3DB640C71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1.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Pakeistos TP sistemos priemonės, pakeitimų priežastys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 yra turite pateikti pakeistas TP sistemos priemones, jų pakeitimo priežastis, pakeistas / atnaujintas TP sistemos aprašo nuostatas.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Kiti dokumentai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Galite pateikti dokumentus, kuriais įrodoma, kad po pakeitimo TP sistema atitinka jai keliamus reikalavimus, bei pakeitimus /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atnaujinimus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patvirtinančius dokumentus (nurodoma, jeigu TP sistema buvo pakeista po paskutinio jos įvertinimo).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1F990-178F-433A-A42C-E455F41E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8ACB-4434-44DA-B18C-C90DB83E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NAGRINĖJIMO IR SPRENDIMO PRIĖMIMO PROCESAS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F33C4-0FE5-4413-A54D-F825BA4B5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Dokumentai priimami ir nagrinėjami vadovaujantis GTESĮ, Taisyklių ir Tvarkos apraše nustatytais reikalavimais: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Pirminis vertinimas atliekamas per 5 darbo dienas nuo prašymo ir dokumentų pateikimo dienos.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Nenustačius trūkumų atliekamas išsamus dokumentų vertinimas, kurio metu užpildoma vertinimo pažyma. 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Nenustačius trūkumų rengiamas sprendimas išduoti Techninio prižiūrėtojo sertifikatą bei paruošiamas Techninio prižiūrėtojo sertifikatas.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Sprendimas priimamas ne vėliau kaip per 4 mėnesius nuo tinkamai įforminto prašymo ir dokumentų gavimo dienos.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Trūkumai, nustatyti pirminio vertinimo ir (ar) išsamaus vertinimo metu, siunčiami pareiškėjui ir nustatomas 20 darbo dienų terminas šiems trūkumams ištaisyti ir juos pateikti Administracijai.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CAF7B-33CC-49E0-A9AB-A9BE5847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0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B2B1-0AAA-4EEC-896F-C7C75FFA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TURINYS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62B86-4529-469B-A6E7-91377108B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815" y="692705"/>
            <a:ext cx="8506371" cy="408772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Geležinkelių riedmenims taikomi reikalavimai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Techniniams prižiūrėtojams taikomi reikalavimai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Techninių prižiūrėtojų sertifikato išdavimas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Techninių prižiūrėtojų sertifikato atnaujinimas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Techninių prižiūrėtojų sertifikato pakeitimas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Techninių prižiūrėtojų sertifikato papildymas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Dokumentų pateikimas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3425C-AFF7-43A6-8595-DDDC073D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99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DB76-CB07-4680-AEF0-6635D215F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TECHNINIO PRIŽIŪRĖTOJO SERTIFIKATO FORMA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D0F91-974D-47BC-9929-85D6A6C2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AAF86F5-6A8D-4DFB-9082-337B9E7B2E2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626702"/>
              </p:ext>
            </p:extLst>
          </p:nvPr>
        </p:nvGraphicFramePr>
        <p:xfrm>
          <a:off x="3332118" y="692150"/>
          <a:ext cx="2479765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Document" r:id="rId3" imgW="5947878" imgH="9215194" progId="Word.Document.12">
                  <p:embed/>
                </p:oleObj>
              </mc:Choice>
              <mc:Fallback>
                <p:oleObj name="Document" r:id="rId3" imgW="5947878" imgH="9215194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9272216-67D0-4105-A7AC-30154B9C08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2118" y="692150"/>
                        <a:ext cx="2479765" cy="384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78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42AA-CA49-4A37-AD65-6C176C824E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TECHNINIŲ PRIŽIŪRĖTOJŲ SERTIFIKATO PAKEITIMAS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32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29C5E-5DAD-45D4-9782-FFA1A05A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TECHNINIŲ PRIŽIŪRĖTOJŲ SERTIFIKATO PAKEITIMAS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A3DBE-8BDF-4BE9-BA49-4F9FDFCBA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Asmenys, pageidaujantys pakeisti geležinkelių riedmenų (išskyrus prekinius vagonus), naudojamų 1 520 mm pločio vėžės Lietuvos Respublikos geležinkelių tinkle, techninių prižiūrėtojų sertifikatų, privalo pateikti: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patvirtintos formos prašymą: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227DC-BADA-4C24-9B40-A88D2D91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5B0051A-BFD3-4FB8-BD93-2F8C98E97E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437835"/>
              </p:ext>
            </p:extLst>
          </p:nvPr>
        </p:nvGraphicFramePr>
        <p:xfrm>
          <a:off x="4560946" y="1611916"/>
          <a:ext cx="2422227" cy="285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Document" r:id="rId3" imgW="6330822" imgH="7476505" progId="Word.Document.12">
                  <p:embed/>
                </p:oleObj>
              </mc:Choice>
              <mc:Fallback>
                <p:oleObj name="Document" r:id="rId3" imgW="6330822" imgH="7476505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FA93352-824C-4C34-890B-A3A80941B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0946" y="1611916"/>
                        <a:ext cx="2422227" cy="2859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phic 5" descr="Quill with solid fill">
            <a:extLst>
              <a:ext uri="{FF2B5EF4-FFF2-40B4-BE49-F238E27FC236}">
                <a16:creationId xmlns:a16="http://schemas.microsoft.com/office/drawing/2014/main" id="{3844804E-2967-4E80-95C7-45F0AAAD4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815" y="39134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81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53F63-15B1-4A48-BBE2-EBB671E6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ŠIUOS DOKUMENTUS: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1E801-69D8-49FD-9BED-ABCB54B4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Dokumentus, įrodančius duomenų pasikeitimą.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BBDF1-D4EF-4AFC-A9A0-A88F9548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Graphic 4" descr="List with solid fill">
            <a:extLst>
              <a:ext uri="{FF2B5EF4-FFF2-40B4-BE49-F238E27FC236}">
                <a16:creationId xmlns:a16="http://schemas.microsoft.com/office/drawing/2014/main" id="{06B9F824-7ED0-4A8C-81DF-5DEDBFD16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6109" y="1581723"/>
            <a:ext cx="1769931" cy="176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35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1FDB3-68F0-4381-9A0F-386244EAE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PRAŠYMO PILDYMO GAIRĖS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8D6EE-87FB-464C-A4E7-8FEE6E54C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Pareiškėjas patvirtintoje prašymo formoje turi užpildyti: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 - 2.7 papunkčius, įrašant pareiškėjo pagrindinę informaciją (t. y. juridinio arba fizinio asmens pavadinimą ar vardą ir pavardę, kontaktinius duomenis).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– 3.3 papunkčius nurodant asmens ryšiams informaciją (nurodomi asmens, kuris komunikuos su Lietuvos transporto saugos administracijos specialistu dėl techninio prižiūrėtojo sertifikato gavimo, duomenys).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Pažymint 4.2 papunktį („Pakeisti sertifikatą“).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papunktį, pažymint konkrečią geležinkelių riedmenų rūšį, kuriai atliksite techninę priežiūrą.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 papunktį, pažymint konkrečią vagonų rūšį ir atitinkamai pažymint TAIP / NE (šis papunktis privalo būti užpildytas). Toliau atitinkamai pažymėkite veiklos vykdymo apimtis (t. y. turite pažymėti kokias funkcijas kas atlieka.).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6.1 - 6.2 papunkčius, pažymint ir (ar) įrašant pridedamų dokumentų pavadinimus.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Nurodant prašymą teikiančio asmens pareigų pavadinimą, vardą, pavarę, pildymo datą. Prašymas turi būti pasirašytas.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0DCAF-DDF7-4EA5-86A5-27B6255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94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BC6EC-5FBA-4B81-98A8-0E433B65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GAIRĖS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602A2-0F54-4677-B202-7CDB12EE3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Turite pateikti informaciją apie pasikeitusius duomenis ir tai patvirtinančius dokumentus.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204CC-B825-4EDE-90C1-E4A1C783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32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3BFD-F177-442F-BF18-EB002BBCB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NAGRINĖJIMO IR SPRENDIMO PRIĖMIMO PROCESAS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D6701-2E74-4E3C-A224-F7F56FEB4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Dokumentai priimami ir nagrinėjami vadovaujantis GTESĮ, Taisyklių ir vertinimo Tvarkos apraše nustatytais reikalavimais: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Techninio prižiūrėtojo sertifikatas pakeičiamas ne vėliau kaip per 5 darbo dienas nuo prašymo ir dokumentų gavimo dienos.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Trūkumai, nustatyti dokumentų (duomenų) vertinimo metu, siunčiami pareiškėjui ir nustatomas 20 darbo dienų terminas šiems trūkumams ištaisyti ir juos pateikti Administracijai.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76B43-D16D-49A4-99A8-4798CFC4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68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C27FA-BAD8-4B7D-8428-85E5FD9ED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TECHNINIO PRIŽIŪRĖTOJO SERTIFIKATO FORMA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CC96B-CCDF-4695-9A3B-889030A4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836C2C7-762C-4CBF-8832-37EFC729F19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806071"/>
              </p:ext>
            </p:extLst>
          </p:nvPr>
        </p:nvGraphicFramePr>
        <p:xfrm>
          <a:off x="3332118" y="692150"/>
          <a:ext cx="2479765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Document" r:id="rId3" imgW="5947878" imgH="9215194" progId="Word.Document.12">
                  <p:embed/>
                </p:oleObj>
              </mc:Choice>
              <mc:Fallback>
                <p:oleObj name="Document" r:id="rId3" imgW="5947878" imgH="9215194" progId="Word.Document.12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5AAF86F5-6A8D-4DFB-9082-337B9E7B2E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2118" y="692150"/>
                        <a:ext cx="2479765" cy="384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1407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0C816-FE3D-45CE-B394-AC7EA5A1F5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TECHNINIŲ PRIŽIŪRĖTOJŲ SERTIFIKATO PAPILDYMAS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43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B7F03-BF9F-47B4-BDC5-AE1DDAC0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TECHNINIŲ PRIŽIŪRĖTOJŲ SERTIFIKATO PAPILDYMAS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8D591-E408-48D2-97DE-7A86FE5A2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Asmenys, pageidaujantys papildyti geležinkelių riedmenų (išskyrus prekinius vagonus), naudojamų 1 520 mm pločio vėžės Lietuvos Respublikos geležinkelių tinkle, techninių prižiūrėtojų sertifikatą, privalo pateikti: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patvirtintos formos prašymą: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C9645-B1C3-436B-B91D-3BADD5F7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9A0F317-3213-4A5A-82F2-00CC7DB20E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939954"/>
              </p:ext>
            </p:extLst>
          </p:nvPr>
        </p:nvGraphicFramePr>
        <p:xfrm>
          <a:off x="4496890" y="1598086"/>
          <a:ext cx="2486283" cy="293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Document" r:id="rId3" imgW="6330822" imgH="7476505" progId="Word.Document.12">
                  <p:embed/>
                </p:oleObj>
              </mc:Choice>
              <mc:Fallback>
                <p:oleObj name="Document" r:id="rId3" imgW="6330822" imgH="7476505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5B0051A-BFD3-4FB8-BD93-2F8C98E97E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6890" y="1598086"/>
                        <a:ext cx="2486283" cy="2935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phic 5" descr="Quill with solid fill">
            <a:extLst>
              <a:ext uri="{FF2B5EF4-FFF2-40B4-BE49-F238E27FC236}">
                <a16:creationId xmlns:a16="http://schemas.microsoft.com/office/drawing/2014/main" id="{7381660F-0506-4215-997A-86F62C23A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815" y="39134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5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3185932-94FD-40D9-A3A1-FC5DD417F8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GELEŽINKELIŲ RIEDMENIMS TAIKOMI REIKALAVIMAI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056BF-AFA3-4CB8-AF1C-C9FBDDFA8B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691063"/>
            <a:ext cx="2133600" cy="273050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7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ACCBC-019C-4B90-AA79-27BEF9C0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ŠIUOS DOKUMENTUS: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FC6DC-6B99-4B71-83CE-CAB8932DA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Techninio prižiūrėtojo sertifikato papildymo priežastys.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TP sistemos aprašo nuostatos.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Kiti dokumentai, kuriais įrodoma, kad įgyvendinus pokyčius </a:t>
            </a:r>
            <a:r>
              <a:rPr lang="lt-LT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(teikiami, jei pareiškėjas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nusprendžia, kad TP sistemos aprašo nuostatų nepakanka).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F5C30-2AFE-4889-A6C0-765235B8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09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552C6-FF4B-4DEE-A33E-14EBE2C8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PRAŠYMO PILDYMO GAIRĖS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0AAB5-9517-44F1-908B-69FB560EA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Pareiškėjas patvirtintoje prašymo formoje turi užpildyti: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 - 2.7 papunkčius, įrašant pareiškėjo pagrindinę informaciją (t. y. juridinio arba fizinio asmens pavadinimą ar vardą ir pavardę, kontaktinius duomenis).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– 3.3 papunkčius nurodant asmens ryšiams informaciją (nurodomi asmens, kuris komunikuos su Lietuvos transporto saugos administracijos specialistu dėl techninio prižiūrėtojo sertifikato gavimo, duomenys).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Pažymint 4.4 papunktį („Papildyti sertifikatą, kai įgyvendinami esminiai techninės priežiūros pakeitimai ir (ar) ketinama vykdyti veiklą, kuri nėra nurodyta techninio prižiūrėtojo sertifikate “).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papunktį, pažymint konkrečią geležinkelių riedmenų rūšį, kuriai atliksite techninę priežiūrą.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 papunktį, pažymint konkrečią vagonų rūšį ir atitinkamai pažymint TAIP / NE (šis papunktis privalo būti užpildytas). Toliau atitinkamai pažymėkite veiklos vykdymo apimtis (t. y. turite pažymėti kokias funkcijas kas atlieka.).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6.1 - 6.2 papunkčius, pažymint ir (ar) įrašant pridedamų dokumentų pavadinimus.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Nurodant prašymą teikiančio asmens pareigų pavadinimą, vardą, pavarę, pildymo datą. Prašymas turi būti pasirašytas.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58636-CF75-4D78-84BF-D531D6E0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25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CDF1-8EC8-4AD4-BC71-8AC518F5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GAIRĖS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2A45B-1944-435D-BD5A-C38966F46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Turi būti pateiktos techninio prižiūrėtojo sertifikato papildymo priežastys, t. y. turi būti aiškiai surašoma dėl kokių priežasčių teikiamas prašymas techninio prižiūrėtojo sertifikatui papildyti (teikiama atskirame dokumente).</a:t>
            </a:r>
          </a:p>
          <a:p>
            <a:pPr marL="342900" indent="-3429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Teikiamas TP sistemos nuostatos, kuriomis papildyta TP sistema. </a:t>
            </a:r>
          </a:p>
          <a:p>
            <a:pPr marL="342900" indent="-3429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Kiti dokumentai, kuriais įrodoma, kad įgyvendinus atitinkamai Geležinkelių transporto eismo saugos įstatymo 18 straipsnio 2 dalies 6 punkte nurodytus pokyčius techninės priežiūros sistema atitiks jai keliamus reikalavimus</a:t>
            </a:r>
            <a:r>
              <a:rPr lang="lt-LT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(teikiami, jei pareiškėjas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nusprendžia, kad Techninės priežiūros sistemos aprašo nuostatų nepakanka)</a:t>
            </a:r>
            <a:r>
              <a:rPr lang="lt-L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6CC0F-24DF-402E-B04A-FC849D17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08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0C32C-53EA-465D-A27D-C25698A6A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NAGRINĖJIMO IR SPRENDIMO PRIĖMIMO PROCESAS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D39B3-8FC4-4D6C-8875-D1433E5D1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Dokumentai nagrinėjami ir sprendimai priimami vadovaujantis GTESĮ, Taisyklių ir vertinimo Tvarkos apraše nustatytais reikalavimais: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Pirminis vertinimas atliekamas per 5 darbo dienas nuo prašymo ir dokumentų pateikimo dienos.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Nenustačius trūkumų atliekamas išsamus dokumentų vertinimas, kurio metu užpildoma vertinimo pažyma. 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Nenustačius trūkumų rengiamas sprendimas išduoti Techninio prižiūrėtojo sertifikatą bei paruošiamas Techninio prižiūrėtojo sertifikatas.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Sprendimas priimamas ne vėliau kaip per 4 mėnesius nuo tinkamai įforminto prašymo ir dokumentų gavimo dienos.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Trūkumai, nustatyti pirminio vertinimo ir (ar) išsamaus vertinimo metu, siunčiami pareiškėjui ir nustatomas 20 darbo dienų terminas šiems trūkumams ištaisyti ir juos pateikti Administracijai.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99CAE-F796-4729-B58F-EC405E51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79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37F8-AEBB-4129-971B-536D234D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TECHNINIO PRIŽIŪRĖTOJO SERTIFIKATO FORMA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376C2-81C5-4722-81CF-4D92F8F67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877EAD4-CDFC-439E-845E-A8D854D945C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893013"/>
              </p:ext>
            </p:extLst>
          </p:nvPr>
        </p:nvGraphicFramePr>
        <p:xfrm>
          <a:off x="3332118" y="692150"/>
          <a:ext cx="2479765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Document" r:id="rId3" imgW="5947878" imgH="9215194" progId="Word.Document.12">
                  <p:embed/>
                </p:oleObj>
              </mc:Choice>
              <mc:Fallback>
                <p:oleObj name="Document" r:id="rId3" imgW="5947878" imgH="9215194" progId="Word.Document.12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9836C2C7-762C-4CBF-8832-37EFC729F1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2118" y="692150"/>
                        <a:ext cx="2479765" cy="384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421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3C2DF-FE3F-4244-A41C-7CD8218001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PATEIKIMAS</a:t>
            </a:r>
            <a:b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6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5AD69-0AE8-476E-B045-4FCCC381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PATEIKIMAS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83F4-6C0F-448E-8769-42AD21614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Dokumentus galima pateikti:</a:t>
            </a:r>
          </a:p>
          <a:p>
            <a:pPr marL="342900" indent="-3429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Tiesiogiai kreipiantis į Administraciją.</a:t>
            </a:r>
          </a:p>
          <a:p>
            <a:pPr marL="342900" indent="-3429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Paštu, per kurjerį.</a:t>
            </a:r>
          </a:p>
          <a:p>
            <a:pPr marL="342900" indent="-3429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Elektroniniais ryšiais: per kontaktinį centrą, per Administracijos informacinę sistemą, Administracijos svetainėje nurodytu elektroninio pašto adresu.</a:t>
            </a:r>
          </a:p>
          <a:p>
            <a:pPr marL="342900" indent="-3429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Faksu. 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Dokumentų galimi formatai:</a:t>
            </a:r>
          </a:p>
          <a:p>
            <a:pPr marL="342900" indent="-3429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Elektroniniu parašu pasirašyti dokumentai.</a:t>
            </a:r>
          </a:p>
          <a:p>
            <a:pPr marL="342900" indent="-3429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Skaitmeninės kopijos.</a:t>
            </a:r>
          </a:p>
          <a:p>
            <a:pPr marL="342900" indent="-342900">
              <a:buAutoNum type="arabicPeriod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Popieriniai dokumentai pasirašyti fiziniu parašu.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CD0CD-69E6-46F7-A8C4-1A622E2E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9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0B9D-EC85-4431-9611-5B0431A87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638" y="4011064"/>
            <a:ext cx="5317759" cy="458048"/>
          </a:xfrm>
        </p:spPr>
        <p:txBody>
          <a:bodyPr/>
          <a:lstStyle/>
          <a:p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Iškilus papildomų klausimų, prašome kreiptis Administracijos svetainėje nurodytais kontaktais.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4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34CE-9766-4BB2-85B3-B0697B166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GELEŽINKELIŲ RIEDMENIMS TAIKOMI REIKALAVIMAI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229CE-1FFB-42D8-941B-E96A30DD3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815" y="921305"/>
            <a:ext cx="8506371" cy="3437563"/>
          </a:xfrm>
        </p:spPr>
        <p:txBody>
          <a:bodyPr/>
          <a:lstStyle/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Geležinkelių riedmenis (išskyrus prekinius vagonus), naudojami 1 520 mm pločio vėžės Lietuvos Respublikos geležinkelių tinkle, turi turėti sertifikuotą techninį prižiūrėtoją.  </a:t>
            </a: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EDD77-C1F4-4E13-92DA-3697D765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Graphic 7" descr="Train with solid fill">
            <a:extLst>
              <a:ext uri="{FF2B5EF4-FFF2-40B4-BE49-F238E27FC236}">
                <a16:creationId xmlns:a16="http://schemas.microsoft.com/office/drawing/2014/main" id="{3721434D-68E5-4D26-B5AA-F27A33A4B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2184" y="2528348"/>
            <a:ext cx="1830520" cy="183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8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0046-ADB1-42B7-92DC-0E5F9E61E9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TECHNINIAMS PRIŽIŪRĖTOJAMS TAIKOMI REIKALAVIMAI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9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14800-DEED-4E4D-95C9-C885924E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TECHNINIAMS PRIŽIŪRĖTOJAMS TAIKOMI REIKALAVIMAI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2F7EA-940F-444C-BC51-64445DBE0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Asmenys, pageidaujantys tapti geležinkelių riedmenų (išskyrus prekinių vagonų), naudojamų 1 520 mm pločio vėžės Lietuvos Respublikos geležinkelių tinkle, sertifikuotu techniniu prižiūrėtoju, privalo atitikti reikalavimus, nurodytus šiuose teisės aktuose: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Lietuvos Respublikos geležinkelių transporto eismo saugos įstatymas (toliau –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GTESĮ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Techninių prižiūrėtojų sertifikavimo taisyklės (toliau –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Taisyklės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Asmenų, pageidaujančių atlikti geležinkelių riedmenų, naudojamų 1 520 mm pločio vėžės Lietuvos Respublikos geležinkelių tinkle techninę priežiūrą, prašymų vertinimo tvarkos aprašas (toliau –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Tvarkos aprašas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31BA4-C5D4-47A3-B0FB-78E502FE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Graphic 6" descr="Wrench with solid fill">
            <a:extLst>
              <a:ext uri="{FF2B5EF4-FFF2-40B4-BE49-F238E27FC236}">
                <a16:creationId xmlns:a16="http://schemas.microsoft.com/office/drawing/2014/main" id="{BDB7937E-6046-4986-816F-EE6DDD693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4037" y="3033851"/>
            <a:ext cx="1793994" cy="179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39CF-769B-429C-AA84-F90C61B0B7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TECHNINIŲ PRIŽIŪRĖTOJŲ SERTIFIKATŲ IŠDAVIMAS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5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0A6DA-C526-46C2-9C78-C44EA7D8F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TECHNINIŲ PRIŽIŪRĖTOJŲ SERTIFIKATO IŠDAVIMAS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D7896-F5D1-4544-A0F8-511AEDD5D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Asmenys, pageidaujantys tapti geležinkelių riedmenų (išskyrus prekinius vagonus), naudojamų 1 520 mm pločio vėžės Lietuvos Respublikos geležinkelių tinkle, techniniu prižiūrėtoju privalo: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pateikti patvirtintos formos prašymą: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5158F-EE92-4B6D-A32C-E14E7441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419F18A-8346-405D-9768-CD3017301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16164"/>
              </p:ext>
            </p:extLst>
          </p:nvPr>
        </p:nvGraphicFramePr>
        <p:xfrm>
          <a:off x="4534422" y="1734879"/>
          <a:ext cx="2503753" cy="2956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Document" r:id="rId3" imgW="6330822" imgH="7476505" progId="Word.Document.12">
                  <p:embed/>
                </p:oleObj>
              </mc:Choice>
              <mc:Fallback>
                <p:oleObj name="Document" r:id="rId3" imgW="6330822" imgH="74765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4422" y="1734879"/>
                        <a:ext cx="2503753" cy="2956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phic 6" descr="Quill with solid fill">
            <a:extLst>
              <a:ext uri="{FF2B5EF4-FFF2-40B4-BE49-F238E27FC236}">
                <a16:creationId xmlns:a16="http://schemas.microsoft.com/office/drawing/2014/main" id="{AA68BCA0-6759-4F93-88F3-5FEF865344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949" y="37765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9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147B-2C27-4446-95CB-500C4C3B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ŠIUOS DOKUMENTUS: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6952B-E3A8-49D9-9160-584E36F8D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Geležinkelių riedmenų techninės priežiūros sistemos aprašas (toliau – TP sistemos aprašas).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Kiti dokumentai, įrodantys techninės priežiūros sistemos priemonių įgyvendinimą.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6FC15-CD29-40E4-9F9A-94A754B3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Graphic 5" descr="List with solid fill">
            <a:extLst>
              <a:ext uri="{FF2B5EF4-FFF2-40B4-BE49-F238E27FC236}">
                <a16:creationId xmlns:a16="http://schemas.microsoft.com/office/drawing/2014/main" id="{23EC5A74-53FF-42CE-B3B2-F266EA49A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2967" y="2052672"/>
            <a:ext cx="1769931" cy="176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4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TSA_vidinis_final">
      <a:dk1>
        <a:srgbClr val="313132"/>
      </a:dk1>
      <a:lt1>
        <a:srgbClr val="FFFFFF"/>
      </a:lt1>
      <a:dk2>
        <a:srgbClr val="196BAC"/>
      </a:dk2>
      <a:lt2>
        <a:srgbClr val="E6E6E6"/>
      </a:lt2>
      <a:accent1>
        <a:srgbClr val="16569C"/>
      </a:accent1>
      <a:accent2>
        <a:srgbClr val="00B6F1"/>
      </a:accent2>
      <a:accent3>
        <a:srgbClr val="11886A"/>
      </a:accent3>
      <a:accent4>
        <a:srgbClr val="AEB1B3"/>
      </a:accent4>
      <a:accent5>
        <a:srgbClr val="6C88BD"/>
      </a:accent5>
      <a:accent6>
        <a:srgbClr val="69B09F"/>
      </a:accent6>
      <a:hlink>
        <a:srgbClr val="313132"/>
      </a:hlink>
      <a:folHlink>
        <a:srgbClr val="14A6E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3fff24-fcf8-462f-862f-2b609b808e34">
      <UserInfo>
        <DisplayName>Eimantas Alminas</DisplayName>
        <AccountId>30</AccountId>
        <AccountType/>
      </UserInfo>
    </SharedWithUsers>
    <k8c75ce7aeb046f0b67c5454467c09c7 xmlns="ddc8c079-767b-47c1-971a-75baef461013">
      <Terms xmlns="http://schemas.microsoft.com/office/infopath/2007/PartnerControls"/>
    </k8c75ce7aeb046f0b67c5454467c09c7>
    <TaxCatchAll xmlns="7c3fff24-fcf8-462f-862f-2b609b808e34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44E976E8A8F43B7CD86C4D73B6201" ma:contentTypeVersion="13" ma:contentTypeDescription="Create a new document." ma:contentTypeScope="" ma:versionID="726bf0c0ed41bfd286033812a72780ac">
  <xsd:schema xmlns:xsd="http://www.w3.org/2001/XMLSchema" xmlns:xs="http://www.w3.org/2001/XMLSchema" xmlns:p="http://schemas.microsoft.com/office/2006/metadata/properties" xmlns:ns2="ddc8c079-767b-47c1-971a-75baef461013" xmlns:ns3="7c3fff24-fcf8-462f-862f-2b609b808e34" targetNamespace="http://schemas.microsoft.com/office/2006/metadata/properties" ma:root="true" ma:fieldsID="e7b8cab3c9fe047798a404f6968bc0a9" ns2:_="" ns3:_="">
    <xsd:import namespace="ddc8c079-767b-47c1-971a-75baef461013"/>
    <xsd:import namespace="7c3fff24-fcf8-462f-862f-2b609b808e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k8c75ce7aeb046f0b67c5454467c09c7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8c079-767b-47c1-971a-75baef4610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k8c75ce7aeb046f0b67c5454467c09c7" ma:index="17" nillable="true" ma:taxonomy="true" ma:internalName="k8c75ce7aeb046f0b67c5454467c09c7" ma:taxonomyFieldName="Division" ma:displayName="Division" ma:default="" ma:fieldId="{48c75ce7-aeb0-46f0-b67c-5454467c09c7}" ma:sspId="c2fa0635-beb9-4007-9b96-b5fe7fa401bb" ma:termSetId="8ed8c9ea-7052-4c1d-a4d7-b9c10bffea6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fff24-fcf8-462f-862f-2b609b808e3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b16d779-adc1-4284-947e-1d5bec36befc}" ma:internalName="TaxCatchAll" ma:showField="CatchAllData" ma:web="7c3fff24-fcf8-462f-862f-2b609b808e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7c3fff24-fcf8-462f-862f-2b609b808e34"/>
    <ds:schemaRef ds:uri="ddc8c079-767b-47c1-971a-75baef46101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F142A9-B604-4CE5-8929-C3C46233FD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8c079-767b-47c1-971a-75baef461013"/>
    <ds:schemaRef ds:uri="7c3fff24-fcf8-462f-862f-2b609b808e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10639</TotalTime>
  <Words>1860</Words>
  <Application>Microsoft Office PowerPoint</Application>
  <PresentationFormat>On-screen Show (16:9)</PresentationFormat>
  <Paragraphs>183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Office Theme</vt:lpstr>
      <vt:lpstr>Document</vt:lpstr>
      <vt:lpstr>Microsoft Word Document</vt:lpstr>
      <vt:lpstr>GELEŽINKELIŲ RIEDMENŲ (IŠSKYRUS PREKINIUS VAGONUS), NAUDOJAMŲ 1 520 MM PLOČIO VĖŽĖS LIETUVOS RESPUBLIKOS GELEŽINKELIŲ TINKLE, TECHNINIŲ PRIŽIŪRĖTOJŲ SERTIFIKAVIMAS  </vt:lpstr>
      <vt:lpstr>TURINYS</vt:lpstr>
      <vt:lpstr>GELEŽINKELIŲ RIEDMENIMS TAIKOMI REIKALAVIMAI</vt:lpstr>
      <vt:lpstr>GELEŽINKELIŲ RIEDMENIMS TAIKOMI REIKALAVIMAI </vt:lpstr>
      <vt:lpstr>TECHNINIAMS PRIŽIŪRĖTOJAMS TAIKOMI REIKALAVIMAI</vt:lpstr>
      <vt:lpstr>TECHNINIAMS PRIŽIŪRĖTOJAMS TAIKOMI REIKALAVIMAI</vt:lpstr>
      <vt:lpstr>TECHNINIŲ PRIŽIŪRĖTOJŲ SERTIFIKATŲ IŠDAVIMAS</vt:lpstr>
      <vt:lpstr>TECHNINIŲ PRIŽIŪRĖTOJŲ SERTIFIKATO IŠDAVIMAS</vt:lpstr>
      <vt:lpstr>IR ŠIUOS DOKUMENTUS:</vt:lpstr>
      <vt:lpstr>PRAŠYMO PILDYMO GAIRĖS</vt:lpstr>
      <vt:lpstr>DOKUMENTŲ GAIRĖS</vt:lpstr>
      <vt:lpstr>DOKUMENTŲ NAGRINĖJIMO IR SPRENDIMO PRIĖMIMO PROCESAS</vt:lpstr>
      <vt:lpstr>TECHNINIO PRIŽIŪRĖTOJO SERTIFIKATO FORMA</vt:lpstr>
      <vt:lpstr>TECHNINIŲ PRIŽIŪRĖTOJŲ SERTIFIKATO ATNAUJINIMAS</vt:lpstr>
      <vt:lpstr>TECHNINIŲ PRIŽIŪRĖTOJŲ SERTIFIKATO ATNAUJINIMAS</vt:lpstr>
      <vt:lpstr>IR ŠIUOS DOKUMENTUS:</vt:lpstr>
      <vt:lpstr>PRAŠYMO PILDYMO GAIRĖS</vt:lpstr>
      <vt:lpstr>DOKUMENTŲ GAIRĖS</vt:lpstr>
      <vt:lpstr>DOKUMENTŲ NAGRINĖJIMO IR SPRENDIMO PRIĖMIMO PROCESAS</vt:lpstr>
      <vt:lpstr>TECHNINIO PRIŽIŪRĖTOJO SERTIFIKATO FORMA</vt:lpstr>
      <vt:lpstr>TECHNINIŲ PRIŽIŪRĖTOJŲ SERTIFIKATO PAKEITIMAS</vt:lpstr>
      <vt:lpstr>TECHNINIŲ PRIŽIŪRĖTOJŲ SERTIFIKATO PAKEITIMAS</vt:lpstr>
      <vt:lpstr>IR ŠIUOS DOKUMENTUS:</vt:lpstr>
      <vt:lpstr>PRAŠYMO PILDYMO GAIRĖS</vt:lpstr>
      <vt:lpstr>DOKUMENTŲ GAIRĖS</vt:lpstr>
      <vt:lpstr>DOKUMENTŲ NAGRINĖJIMO IR SPRENDIMO PRIĖMIMO PROCESAS</vt:lpstr>
      <vt:lpstr>TECHNINIO PRIŽIŪRĖTOJO SERTIFIKATO FORMA</vt:lpstr>
      <vt:lpstr>TECHNINIŲ PRIŽIŪRĖTOJŲ SERTIFIKATO PAPILDYMAS</vt:lpstr>
      <vt:lpstr>TECHNINIŲ PRIŽIŪRĖTOJŲ SERTIFIKATO PAPILDYMAS</vt:lpstr>
      <vt:lpstr>IR ŠIUOS DOKUMENTUS:</vt:lpstr>
      <vt:lpstr>PRAŠYMO PILDYMO GAIRĖS</vt:lpstr>
      <vt:lpstr>DOKUMENTŲ GAIRĖS</vt:lpstr>
      <vt:lpstr>DOKUMENTŲ NAGRINĖJIMO IR SPRENDIMO PRIĖMIMO PROCESAS</vt:lpstr>
      <vt:lpstr>TECHNINIO PRIŽIŪRĖTOJO SERTIFIKATO FORMA</vt:lpstr>
      <vt:lpstr>DOKUMENTŲ PATEIKIMAS </vt:lpstr>
      <vt:lpstr>DOKUMENTŲ PATEIKIMAS</vt:lpstr>
      <vt:lpstr>Iškilus papildomų klausimų, prašome kreiptis Administracijos svetainėje nurodytais kontaktais.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Ingrida Kirkilaitė</cp:lastModifiedBy>
  <cp:revision>232</cp:revision>
  <dcterms:created xsi:type="dcterms:W3CDTF">2010-04-12T23:12:02Z</dcterms:created>
  <dcterms:modified xsi:type="dcterms:W3CDTF">2022-01-10T07:46:50Z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0x01010076344E976E8A8F43B7CD86C4D73B6201</vt:lpwstr>
  </property>
  <property fmtid="{D5CDD505-2E9C-101B-9397-08002B2CF9AE}" pid="3" name="Division">
    <vt:lpwstr/>
  </property>
</Properties>
</file>